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3"/>
  </p:notesMasterIdLst>
  <p:sldIdLst>
    <p:sldId id="304" r:id="rId2"/>
    <p:sldId id="259" r:id="rId3"/>
    <p:sldId id="303" r:id="rId4"/>
    <p:sldId id="261" r:id="rId5"/>
    <p:sldId id="262" r:id="rId6"/>
    <p:sldId id="264" r:id="rId7"/>
    <p:sldId id="265" r:id="rId8"/>
    <p:sldId id="266" r:id="rId9"/>
    <p:sldId id="268" r:id="rId10"/>
    <p:sldId id="305" r:id="rId11"/>
    <p:sldId id="316" r:id="rId12"/>
    <p:sldId id="269" r:id="rId13"/>
    <p:sldId id="270" r:id="rId14"/>
    <p:sldId id="271" r:id="rId15"/>
    <p:sldId id="277" r:id="rId16"/>
    <p:sldId id="282" r:id="rId17"/>
    <p:sldId id="298" r:id="rId18"/>
    <p:sldId id="299" r:id="rId19"/>
    <p:sldId id="292" r:id="rId20"/>
    <p:sldId id="293" r:id="rId21"/>
    <p:sldId id="273" r:id="rId22"/>
    <p:sldId id="274" r:id="rId23"/>
    <p:sldId id="275" r:id="rId24"/>
    <p:sldId id="289" r:id="rId25"/>
    <p:sldId id="290" r:id="rId26"/>
    <p:sldId id="317" r:id="rId27"/>
    <p:sldId id="307" r:id="rId28"/>
    <p:sldId id="319" r:id="rId29"/>
    <p:sldId id="324" r:id="rId30"/>
    <p:sldId id="325" r:id="rId31"/>
    <p:sldId id="326" r:id="rId32"/>
    <p:sldId id="327" r:id="rId33"/>
    <p:sldId id="323" r:id="rId34"/>
    <p:sldId id="320" r:id="rId35"/>
    <p:sldId id="309" r:id="rId36"/>
    <p:sldId id="310" r:id="rId37"/>
    <p:sldId id="328" r:id="rId38"/>
    <p:sldId id="311" r:id="rId39"/>
    <p:sldId id="312" r:id="rId40"/>
    <p:sldId id="314" r:id="rId41"/>
    <p:sldId id="335" r:id="rId42"/>
    <p:sldId id="329" r:id="rId43"/>
    <p:sldId id="334" r:id="rId44"/>
    <p:sldId id="336" r:id="rId45"/>
    <p:sldId id="337" r:id="rId46"/>
    <p:sldId id="339" r:id="rId47"/>
    <p:sldId id="342" r:id="rId48"/>
    <p:sldId id="332" r:id="rId49"/>
    <p:sldId id="333" r:id="rId50"/>
    <p:sldId id="291" r:id="rId51"/>
    <p:sldId id="301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68" autoAdjust="0"/>
  </p:normalViewPr>
  <p:slideViewPr>
    <p:cSldViewPr snapToGrid="0" showGuides="1">
      <p:cViewPr varScale="1">
        <p:scale>
          <a:sx n="105" d="100"/>
          <a:sy n="105" d="100"/>
        </p:scale>
        <p:origin x="-13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8F3E5-F155-4C03-909E-05B63C835DF4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110E4-7CED-4737-B4BC-79E3EE80C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6267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  <a:noFill/>
        </p:spPr>
        <p:txBody>
          <a:bodyPr/>
          <a:lstStyle/>
          <a:p>
            <a:fld id="{876606BA-0030-4ECF-A0B2-1D221DE62FE0}" type="slidenum">
              <a:rPr lang="ru-RU" smtClean="0"/>
              <a:pPr/>
              <a:t>51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143787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16"/>
          <p:cNvCxnSpPr>
            <a:stCxn id="10" idx="1"/>
          </p:cNvCxnSpPr>
          <p:nvPr userDrawn="1"/>
        </p:nvCxnSpPr>
        <p:spPr>
          <a:xfrm flipV="1">
            <a:off x="0" y="-8467"/>
            <a:ext cx="2692400" cy="630136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7"/>
          <p:cNvCxnSpPr/>
          <p:nvPr userDrawn="1"/>
        </p:nvCxnSpPr>
        <p:spPr>
          <a:xfrm flipH="1">
            <a:off x="-11150" y="0"/>
            <a:ext cx="1382751" cy="3829024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-9306" y="-8468"/>
            <a:ext cx="9170644" cy="6874935"/>
            <a:chOff x="-9306" y="-8468"/>
            <a:chExt cx="917064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6129867" y="4175605"/>
              <a:ext cx="3023438" cy="269086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 rot="10800000" flipH="1" flipV="1">
              <a:off x="-9306" y="-8468"/>
              <a:ext cx="745905" cy="4631268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30" name="Freeform 18"/>
          <p:cNvSpPr/>
          <p:nvPr userDrawn="1"/>
        </p:nvSpPr>
        <p:spPr>
          <a:xfrm flipH="1" flipV="1">
            <a:off x="-7858" y="-8467"/>
            <a:ext cx="1117310" cy="4934387"/>
          </a:xfrm>
          <a:custGeom>
            <a:avLst/>
            <a:gdLst>
              <a:gd name="connsiteX0" fmla="*/ 2247099 w 2269442"/>
              <a:gd name="connsiteY0" fmla="*/ 0 h 6866466"/>
              <a:gd name="connsiteX1" fmla="*/ 0 w 2269442"/>
              <a:gd name="connsiteY1" fmla="*/ 6858000 h 6866466"/>
              <a:gd name="connsiteX2" fmla="*/ 2269067 w 2269442"/>
              <a:gd name="connsiteY2" fmla="*/ 6866466 h 6866466"/>
              <a:gd name="connsiteX3" fmla="*/ 2260600 w 2269442"/>
              <a:gd name="connsiteY3" fmla="*/ 8466 h 6866466"/>
              <a:gd name="connsiteX4" fmla="*/ 2247099 w 2269442"/>
              <a:gd name="connsiteY4" fmla="*/ 0 h 686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9442" h="6866466">
                <a:moveTo>
                  <a:pt x="2247099" y="0"/>
                </a:moveTo>
                <a:lnTo>
                  <a:pt x="0" y="6858000"/>
                </a:lnTo>
                <a:lnTo>
                  <a:pt x="2269067" y="6866466"/>
                </a:lnTo>
                <a:cubicBezTo>
                  <a:pt x="2271889" y="4580466"/>
                  <a:pt x="2257778" y="2294466"/>
                  <a:pt x="2260600" y="8466"/>
                </a:cubicBezTo>
                <a:lnTo>
                  <a:pt x="2247099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0"/>
          <p:cNvSpPr/>
          <p:nvPr userDrawn="1"/>
        </p:nvSpPr>
        <p:spPr>
          <a:xfrm rot="10800000">
            <a:off x="-7672" y="0"/>
            <a:ext cx="2513565" cy="2937933"/>
          </a:xfrm>
          <a:custGeom>
            <a:avLst/>
            <a:gdLst/>
            <a:ahLst/>
            <a:cxnLst/>
            <a:rect l="l" t="t" r="r" b="b"/>
            <a:pathLst>
              <a:path w="3259667" h="3810000">
                <a:moveTo>
                  <a:pt x="0" y="3810000"/>
                </a:moveTo>
                <a:lnTo>
                  <a:pt x="3251200" y="0"/>
                </a:lnTo>
                <a:cubicBezTo>
                  <a:pt x="3254022" y="1270000"/>
                  <a:pt x="3256845" y="2540000"/>
                  <a:pt x="3259667" y="3810000"/>
                </a:cubicBezTo>
                <a:lnTo>
                  <a:pt x="0" y="3810000"/>
                </a:lnTo>
                <a:close/>
              </a:path>
            </a:pathLst>
          </a:cu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933"/>
            <a:ext cx="1575204" cy="15752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29639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0073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13"/>
          <p:cNvSpPr>
            <a:spLocks noGrp="1"/>
          </p:cNvSpPr>
          <p:nvPr>
            <p:ph type="dt" sz="half" idx="11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8EB40-1B51-4FF0-8B73-BFC6977998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97742" y="6489036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2953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eroko.ru/timss15/timss15_pub.htm" TargetMode="External"/><Relationship Id="rId2" Type="http://schemas.openxmlformats.org/officeDocument/2006/relationships/hyperlink" Target="http://www.centeroko.ru/pisa15/pisa15_pub.html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mailto:centeroko@mail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enteroko.ru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2348564"/>
            <a:ext cx="7706628" cy="3692800"/>
          </a:xfrm>
        </p:spPr>
        <p:txBody>
          <a:bodyPr>
            <a:noAutofit/>
          </a:bodyPr>
          <a:lstStyle/>
          <a:p>
            <a:r>
              <a:rPr lang="ru-RU" sz="4000" dirty="0" smtClean="0"/>
              <a:t>Особенности формирования и оценки математической грамотности</a:t>
            </a:r>
          </a:p>
          <a:p>
            <a:r>
              <a:rPr lang="ru-RU" dirty="0" smtClean="0"/>
              <a:t>Л.О. Рослова, канд. </a:t>
            </a:r>
            <a:r>
              <a:rPr lang="ru-RU" dirty="0" err="1" smtClean="0"/>
              <a:t>пед</a:t>
            </a:r>
            <a:r>
              <a:rPr lang="ru-RU" dirty="0" smtClean="0"/>
              <a:t>. наук, заведующий лабораторией математического общего образования и информатизации,  Институт стратегии развития образования Российской академии образования</a:t>
            </a:r>
          </a:p>
          <a:p>
            <a:endParaRPr lang="ru-RU" b="1" dirty="0" smtClean="0"/>
          </a:p>
          <a:p>
            <a:pPr>
              <a:buNone/>
            </a:pPr>
            <a:endParaRPr lang="ru-RU" sz="4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6679933" y="168062"/>
            <a:ext cx="2319688" cy="8380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543" y="174591"/>
            <a:ext cx="3570973" cy="1237896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33074" t="63661" r="32670" b="16389"/>
          <a:stretch>
            <a:fillRect/>
          </a:stretch>
        </p:blipFill>
        <p:spPr bwMode="auto">
          <a:xfrm>
            <a:off x="205526" y="138441"/>
            <a:ext cx="2470297" cy="92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9272" y="426720"/>
            <a:ext cx="7911966" cy="641684"/>
          </a:xfrm>
        </p:spPr>
        <p:txBody>
          <a:bodyPr/>
          <a:lstStyle/>
          <a:p>
            <a:pPr algn="r"/>
            <a:r>
              <a:rPr lang="ru-RU" sz="3200" dirty="0" smtClean="0"/>
              <a:t>Рассуждать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9882" y="1116532"/>
            <a:ext cx="8460606" cy="5582652"/>
          </a:xfrm>
        </p:spPr>
        <p:txBody>
          <a:bodyPr>
            <a:normAutofit fontScale="25000" lnSpcReduction="20000"/>
          </a:bodyPr>
          <a:lstStyle/>
          <a:p>
            <a:pPr fontAlgn="base"/>
            <a:r>
              <a:rPr lang="ru-RU" sz="7600" dirty="0" smtClean="0">
                <a:solidFill>
                  <a:schemeClr val="accent1">
                    <a:lumMod val="50000"/>
                  </a:schemeClr>
                </a:solidFill>
              </a:rPr>
              <a:t>Логика: </a:t>
            </a:r>
            <a:r>
              <a:rPr lang="ru-RU" sz="7600" dirty="0" smtClean="0"/>
              <a:t>Делать несложный вывод. Выбирать, давать  соответствующее обоснование. Размышлять над аргументами, рассуждениями и выводами мат. результата</a:t>
            </a:r>
          </a:p>
          <a:p>
            <a:pPr lvl="0" fontAlgn="base"/>
            <a:r>
              <a:rPr lang="ru-RU" sz="7600" dirty="0" smtClean="0">
                <a:solidFill>
                  <a:schemeClr val="accent1">
                    <a:lumMod val="50000"/>
                  </a:schemeClr>
                </a:solidFill>
              </a:rPr>
              <a:t>Рассуждать «над формулированием»: </a:t>
            </a:r>
            <a:r>
              <a:rPr lang="ru-RU" sz="7600" dirty="0" smtClean="0"/>
              <a:t>Представлять ситуацию различными способами, в том числе в соответствии с различными мат. теориями,  делать соответствующие допущения. Объяснять и защищать созданные представления. Анализировать схожее и различия между моделью и мат. задачей, которую она моделирует. Определять, критиковать ограничения модели. Объяснять отношения между контекстно-обусловленным языком проблемы и формально-символическим языком ее представления на языке математики </a:t>
            </a:r>
          </a:p>
          <a:p>
            <a:pPr fontAlgn="base"/>
            <a:r>
              <a:rPr lang="ru-RU" sz="7600" dirty="0" smtClean="0">
                <a:solidFill>
                  <a:schemeClr val="accent1">
                    <a:lumMod val="50000"/>
                  </a:schemeClr>
                </a:solidFill>
              </a:rPr>
              <a:t>Рассуждать «над решением»: </a:t>
            </a:r>
            <a:r>
              <a:rPr lang="ru-RU" sz="7600" dirty="0" smtClean="0"/>
              <a:t>Понимать и использовать определения, правила, алгоритмы и формальные системы. Объяснять, как алгоритм работает, обнаруживать и исправлять ошибки в алгоритмах и процедурах. Обосновывать выбираемые и предложенные процедуры и модели с точки зрения получения результата. Размышлять над мат. решением и создавать объяснения и аргументацию, которые его поддерживают  или опровергают</a:t>
            </a:r>
            <a:endParaRPr lang="en-US" sz="7600" dirty="0" smtClean="0"/>
          </a:p>
          <a:p>
            <a:pPr lvl="0" fontAlgn="base"/>
            <a:r>
              <a:rPr lang="ru-RU" sz="7600" dirty="0" smtClean="0">
                <a:solidFill>
                  <a:schemeClr val="accent1">
                    <a:lumMod val="50000"/>
                  </a:schemeClr>
                </a:solidFill>
              </a:rPr>
              <a:t>Рассуждать «над результатом»: </a:t>
            </a:r>
            <a:r>
              <a:rPr lang="ru-RU" sz="7600" dirty="0" smtClean="0"/>
              <a:t>Аргументировать результат математически. Объяснить его разумность в рамках ситуации. Интерпретировать мат. результат в контексте ситуации в целях объяснения полученного результата</a:t>
            </a:r>
          </a:p>
          <a:p>
            <a:pPr fontAlgn="base"/>
            <a:endParaRPr lang="ru-RU" sz="8000" dirty="0" smtClean="0"/>
          </a:p>
          <a:p>
            <a:pPr fontAlgn="base"/>
            <a:endParaRPr lang="ru-RU" sz="2000" dirty="0" smtClean="0"/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>
          <a:blip r:embed="rId2" cstate="print"/>
          <a:srcRect l="18279" t="20641" r="21593" b="5210"/>
          <a:stretch>
            <a:fillRect/>
          </a:stretch>
        </p:blipFill>
        <p:spPr bwMode="auto">
          <a:xfrm>
            <a:off x="1039528" y="0"/>
            <a:ext cx="69879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70826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0395" y="705853"/>
            <a:ext cx="8104472" cy="13208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Области содержания математической грамотности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5642" y="2160590"/>
            <a:ext cx="8268101" cy="388077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Изменения и зависимости </a:t>
            </a:r>
            <a:r>
              <a:rPr lang="ru-RU" sz="2400" dirty="0" smtClean="0"/>
              <a:t>(алгебра)  				- 25%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Пространство и форма </a:t>
            </a:r>
            <a:r>
              <a:rPr lang="ru-RU" sz="2400" dirty="0" smtClean="0"/>
              <a:t>(геометрия)  				- 25%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Неопределенность и данные </a:t>
            </a:r>
            <a:r>
              <a:rPr lang="ru-RU" sz="2400" dirty="0" smtClean="0"/>
              <a:t>(ТВ и статистика)	- 25%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Количество </a:t>
            </a:r>
            <a:r>
              <a:rPr lang="ru-RU" sz="2400" dirty="0" smtClean="0"/>
              <a:t>(арифметика) 							- 25%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98897" y="240633"/>
            <a:ext cx="7854214" cy="721893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Новые темы 2021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0258" y="895149"/>
            <a:ext cx="8758988" cy="5962851"/>
          </a:xfrm>
        </p:spPr>
        <p:txBody>
          <a:bodyPr>
            <a:noAutofit/>
          </a:bodyPr>
          <a:lstStyle/>
          <a:p>
            <a:pPr lvl="0"/>
            <a:r>
              <a:rPr lang="ru-RU" sz="2400" dirty="0" smtClean="0">
                <a:solidFill>
                  <a:schemeClr val="tx1"/>
                </a:solidFill>
              </a:rPr>
              <a:t>Явления роста: линейные, нелинейные, квадратичные и экспоненциальные зависимости 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rgbClr val="00B050"/>
                </a:solidFill>
              </a:rPr>
              <a:t>(Область: Изменение и зависимости)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Геометрическая аппроксимация свойств нестандартных или незнакомых форм и объектов путем разбиения этих фигур и объектов на знакомые формы и объекты 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rgbClr val="00B050"/>
                </a:solidFill>
              </a:rPr>
              <a:t>(Область: Пространство и форма)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Компьютерное моделирование: анализ изменений, влияния переменных на результат; калькулятор 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rgbClr val="00B050"/>
                </a:solidFill>
              </a:rPr>
              <a:t>(Область: Количество)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Принятие решений в ситуациях неопределенности: использование вероятности и основных принципов комбинаторики для интерпретации ситуаций и прогнозирования 	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rgbClr val="00B050"/>
                </a:solidFill>
              </a:rPr>
              <a:t>(Область: Неопределенность и данные)</a:t>
            </a:r>
          </a:p>
          <a:p>
            <a:endParaRPr lang="ru-RU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20277" y="272714"/>
            <a:ext cx="7854215" cy="747564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Контексты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7259" y="895149"/>
            <a:ext cx="8672361" cy="5736657"/>
          </a:xfrm>
        </p:spPr>
        <p:txBody>
          <a:bodyPr>
            <a:normAutofit fontScale="92500" lnSpcReduction="20000"/>
          </a:bodyPr>
          <a:lstStyle/>
          <a:p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Личная жизнь </a:t>
            </a:r>
            <a:r>
              <a:rPr lang="ru-RU" sz="2400" i="1" dirty="0" smtClean="0"/>
              <a:t>– Мир человека </a:t>
            </a:r>
          </a:p>
          <a:p>
            <a:pPr>
              <a:buNone/>
            </a:pPr>
            <a:r>
              <a:rPr lang="ru-RU" sz="2400" dirty="0" smtClean="0"/>
              <a:t>(повседневные дела: покупки,  приготовление пищи, игры,  здоровье и др.)</a:t>
            </a:r>
          </a:p>
          <a:p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Образование/профессиональная деятельность </a:t>
            </a:r>
            <a:r>
              <a:rPr lang="ru-RU" sz="2400" i="1" dirty="0" smtClean="0"/>
              <a:t>– Мир профессий </a:t>
            </a:r>
          </a:p>
          <a:p>
            <a:pPr>
              <a:buNone/>
            </a:pPr>
            <a:r>
              <a:rPr lang="ru-RU" sz="2400" dirty="0" smtClean="0"/>
              <a:t>(школьная жизнь и трудовая деятельность, включают такие действия, как измерения, подсчеты стоимости, заказ материалов, например, для построения книжных полок в кабинете математики, оплата счетов и др.) </a:t>
            </a:r>
          </a:p>
          <a:p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Общественная жизнь </a:t>
            </a:r>
            <a:r>
              <a:rPr lang="ru-RU" sz="2400" i="1" dirty="0" smtClean="0"/>
              <a:t>– Мир социума </a:t>
            </a:r>
          </a:p>
          <a:p>
            <a:pPr>
              <a:buNone/>
            </a:pPr>
            <a:r>
              <a:rPr lang="ru-RU" sz="2400" dirty="0" smtClean="0"/>
              <a:t>(обмен валюты, денежные вклады в банке, прогноз итогов выборов, демография)</a:t>
            </a:r>
          </a:p>
          <a:p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Научная деятельность</a:t>
            </a:r>
            <a:r>
              <a:rPr lang="ru-RU" sz="2400" i="1" dirty="0" smtClean="0"/>
              <a:t> – Мир науки </a:t>
            </a:r>
          </a:p>
          <a:p>
            <a:pPr>
              <a:buNone/>
            </a:pPr>
            <a:r>
              <a:rPr lang="ru-RU" sz="2400" dirty="0" smtClean="0"/>
              <a:t>(</a:t>
            </a:r>
            <a:r>
              <a:rPr lang="ru-RU" sz="2400" i="1" dirty="0" smtClean="0"/>
              <a:t>рассмотрение </a:t>
            </a:r>
            <a:r>
              <a:rPr lang="ru-RU" sz="2400" dirty="0" smtClean="0"/>
              <a:t>теоретических вопросов, например, анализ половозрастных пирамид населения,  или решение чисто математических задач,  например, применение неравенства треугольника).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47023" y="609600"/>
            <a:ext cx="7854215" cy="737937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Пример «Пицца»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00514" y="1713297"/>
            <a:ext cx="8171847" cy="4870383"/>
          </a:xfrm>
        </p:spPr>
        <p:txBody>
          <a:bodyPr/>
          <a:lstStyle/>
          <a:p>
            <a:r>
              <a:rPr lang="ru-RU" sz="2400" dirty="0" smtClean="0"/>
              <a:t>«В пиццерии продаются два вида круглой пиццы, имеющих одинаковую толщину и разные размеры.  Диаметр меньшей пиццы равен 30 см,  и она стоит 30 </a:t>
            </a:r>
            <a:r>
              <a:rPr lang="ru-RU" sz="2400" dirty="0" err="1" smtClean="0"/>
              <a:t>зедов</a:t>
            </a:r>
            <a:r>
              <a:rPr lang="ru-RU" sz="2400" dirty="0" smtClean="0"/>
              <a:t>. Диаметр большей пиццы равен 40 см, и она стоит 40 </a:t>
            </a:r>
            <a:r>
              <a:rPr lang="ru-RU" sz="2400" dirty="0" err="1" smtClean="0"/>
              <a:t>зедов</a:t>
            </a:r>
            <a:r>
              <a:rPr lang="ru-RU" sz="2400" dirty="0" smtClean="0"/>
              <a:t>. Какие пиццы выгоднее продавать хозяину пиццерии? Приведите ваши рассуждения.»</a:t>
            </a:r>
          </a:p>
          <a:p>
            <a:pPr>
              <a:buNone/>
            </a:pPr>
            <a:endParaRPr lang="ru-RU" sz="2400" dirty="0" smtClean="0"/>
          </a:p>
          <a:p>
            <a:r>
              <a:rPr lang="ru-RU" sz="2400" i="1" dirty="0" smtClean="0">
                <a:solidFill>
                  <a:srgbClr val="00B050"/>
                </a:solidFill>
              </a:rPr>
              <a:t>Формулировать. Изменение и зависимости. Личный</a:t>
            </a:r>
          </a:p>
          <a:p>
            <a:r>
              <a:rPr lang="ru-RU" sz="2400" i="1" dirty="0" smtClean="0">
                <a:solidFill>
                  <a:srgbClr val="00B050"/>
                </a:solidFill>
              </a:rPr>
              <a:t>Результат РФ: 11%. </a:t>
            </a:r>
          </a:p>
          <a:p>
            <a:endParaRPr lang="ru-RU" sz="2000" i="1" dirty="0" smtClean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89272" y="253536"/>
            <a:ext cx="8046719" cy="708990"/>
          </a:xfrm>
        </p:spPr>
        <p:txBody>
          <a:bodyPr>
            <a:normAutofit/>
          </a:bodyPr>
          <a:lstStyle/>
          <a:p>
            <a:pPr marL="54864" indent="0" algn="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Пример «Парусные корабли»</a:t>
            </a:r>
            <a:endParaRPr lang="ru-RU" sz="32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pic>
        <p:nvPicPr>
          <p:cNvPr id="1536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7633" y="1754923"/>
            <a:ext cx="4243639" cy="4598485"/>
          </a:xfrm>
          <a:noFill/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7996" y="1667435"/>
            <a:ext cx="4486854" cy="3135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9119" y="4890108"/>
            <a:ext cx="4581627" cy="143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65683" y="616016"/>
            <a:ext cx="65740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dirty="0" smtClean="0">
                <a:solidFill>
                  <a:srgbClr val="00B050"/>
                </a:solidFill>
              </a:rPr>
              <a:t>Количество.  		Формулировать.  	Научный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rgbClr val="00B050"/>
                </a:solidFill>
              </a:rPr>
              <a:t>Результат РФ - 2012: 16%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rgbClr val="00B050"/>
                </a:solidFill>
              </a:rPr>
              <a:t>Средний результат стран ОЭСР: 15%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rgbClr val="00B050"/>
                </a:solidFill>
              </a:rPr>
              <a:t>Максимальный результат: 47%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770" y="2213201"/>
            <a:ext cx="3780356" cy="425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125" y="2239091"/>
            <a:ext cx="4008985" cy="282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834" y="5149517"/>
            <a:ext cx="4024453" cy="1347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0" y="0"/>
          <a:ext cx="114300" cy="114300"/>
        </p:xfrm>
        <a:graphic>
          <a:graphicData uri="http://schemas.openxmlformats.org/presentationml/2006/ole">
            <p:oleObj spid="_x0000_s7258" name="Формула" r:id="rId3" imgW="114102" imgH="114102" progId="">
              <p:embed/>
            </p:oleObj>
          </a:graphicData>
        </a:graphic>
      </p:graphicFrame>
      <p:sp>
        <p:nvSpPr>
          <p:cNvPr id="1034" name="Rectangle 7"/>
          <p:cNvSpPr>
            <a:spLocks noChangeArrowheads="1"/>
          </p:cNvSpPr>
          <p:nvPr/>
        </p:nvSpPr>
        <p:spPr bwMode="auto">
          <a:xfrm>
            <a:off x="0" y="3371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7" name="Object 9"/>
          <p:cNvGraphicFramePr>
            <a:graphicFrameLocks noChangeAspect="1"/>
          </p:cNvGraphicFramePr>
          <p:nvPr/>
        </p:nvGraphicFramePr>
        <p:xfrm>
          <a:off x="1258888" y="393133"/>
          <a:ext cx="4477769" cy="568892"/>
        </p:xfrm>
        <a:graphic>
          <a:graphicData uri="http://schemas.openxmlformats.org/presentationml/2006/ole">
            <p:oleObj spid="_x0000_s7259" name="Формула" r:id="rId4" imgW="1600200" imgH="203200" progId="">
              <p:embed/>
            </p:oleObj>
          </a:graphicData>
        </a:graphic>
      </p:graphicFrame>
      <p:sp>
        <p:nvSpPr>
          <p:cNvPr id="1036" name="Rectangle 10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8" name="Object 11"/>
          <p:cNvGraphicFramePr>
            <a:graphicFrameLocks noChangeAspect="1"/>
          </p:cNvGraphicFramePr>
          <p:nvPr/>
        </p:nvGraphicFramePr>
        <p:xfrm>
          <a:off x="1264453" y="877798"/>
          <a:ext cx="4510705" cy="573544"/>
        </p:xfrm>
        <a:graphic>
          <a:graphicData uri="http://schemas.openxmlformats.org/presentationml/2006/ole">
            <p:oleObj spid="_x0000_s7260" name="Формула" r:id="rId5" imgW="1625600" imgH="203200" progId="">
              <p:embed/>
            </p:oleObj>
          </a:graphicData>
        </a:graphic>
      </p:graphicFrame>
      <p:sp>
        <p:nvSpPr>
          <p:cNvPr id="1037" name="Rectangle 12"/>
          <p:cNvSpPr>
            <a:spLocks noChangeArrowheads="1"/>
          </p:cNvSpPr>
          <p:nvPr/>
        </p:nvSpPr>
        <p:spPr bwMode="auto">
          <a:xfrm>
            <a:off x="0" y="3325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9" name="Object 13"/>
          <p:cNvGraphicFramePr>
            <a:graphicFrameLocks noChangeAspect="1"/>
          </p:cNvGraphicFramePr>
          <p:nvPr/>
        </p:nvGraphicFramePr>
        <p:xfrm>
          <a:off x="1297389" y="1337912"/>
          <a:ext cx="4403127" cy="562360"/>
        </p:xfrm>
        <a:graphic>
          <a:graphicData uri="http://schemas.openxmlformats.org/presentationml/2006/ole">
            <p:oleObj spid="_x0000_s7261" name="Формула" r:id="rId6" imgW="1612900" imgH="203200" progId="">
              <p:embed/>
            </p:oleObj>
          </a:graphicData>
        </a:graphic>
      </p:graphicFrame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5760519" y="318102"/>
            <a:ext cx="6905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en-US" sz="3200" dirty="0"/>
              <a:t>(л)</a:t>
            </a: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5823669" y="734879"/>
            <a:ext cx="8159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dirty="0"/>
              <a:t>(</a:t>
            </a:r>
            <a:r>
              <a:rPr lang="ru-RU" sz="3200" dirty="0" err="1"/>
              <a:t>з</a:t>
            </a:r>
            <a:r>
              <a:rPr lang="ru-RU" sz="3200" dirty="0"/>
              <a:t>.)</a:t>
            </a:r>
            <a:r>
              <a:rPr lang="ru-RU" dirty="0"/>
              <a:t> </a:t>
            </a: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5789146" y="1247909"/>
            <a:ext cx="803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(л.)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89272" y="2392473"/>
            <a:ext cx="75558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B050"/>
                </a:solidFill>
              </a:rPr>
              <a:t>Мнение экспертов: </a:t>
            </a:r>
          </a:p>
          <a:p>
            <a:r>
              <a:rPr lang="ru-RU" sz="2000" dirty="0" smtClean="0">
                <a:solidFill>
                  <a:srgbClr val="00B050"/>
                </a:solidFill>
              </a:rPr>
              <a:t>Задача была бы посильной для российских учащихся, если бы была сформулирована в редакции (типичная задача): </a:t>
            </a:r>
          </a:p>
          <a:p>
            <a:endParaRPr lang="ru-RU" sz="2000" dirty="0" smtClean="0"/>
          </a:p>
          <a:p>
            <a:pPr>
              <a:buFont typeface="Wingdings 2" pitchFamily="18" charset="2"/>
              <a:buNone/>
            </a:pPr>
            <a:r>
              <a:rPr lang="ru-RU" sz="2000" dirty="0" smtClean="0"/>
              <a:t>За год двигатель на корабле потребляет 3</a:t>
            </a:r>
            <a:r>
              <a:rPr lang="en-US" sz="2000" dirty="0" smtClean="0"/>
              <a:t> </a:t>
            </a:r>
            <a:r>
              <a:rPr lang="ru-RU" sz="2000" dirty="0" smtClean="0"/>
              <a:t>500</a:t>
            </a:r>
            <a:r>
              <a:rPr lang="en-US" sz="2000" dirty="0" smtClean="0"/>
              <a:t> </a:t>
            </a:r>
            <a:r>
              <a:rPr lang="ru-RU" sz="2000" dirty="0" smtClean="0"/>
              <a:t>000 л топлива, 1 литр топлива стоит 0,42 р. Установка паруса на корабле стоит 2</a:t>
            </a:r>
            <a:r>
              <a:rPr lang="en-US" sz="2000" dirty="0" smtClean="0"/>
              <a:t> </a:t>
            </a:r>
            <a:r>
              <a:rPr lang="ru-RU" sz="2000" dirty="0" smtClean="0"/>
              <a:t>500</a:t>
            </a:r>
            <a:r>
              <a:rPr lang="en-US" sz="2000" dirty="0" smtClean="0"/>
              <a:t> </a:t>
            </a:r>
            <a:r>
              <a:rPr lang="ru-RU" sz="2000" dirty="0" smtClean="0"/>
              <a:t>000 р. Парус экономит 20% топлива. Через сколько лет экономия топлива покроет стоимость установки паруса?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 l="33074" t="63661" r="32670" b="16389"/>
          <a:stretch>
            <a:fillRect/>
          </a:stretch>
        </p:blipFill>
        <p:spPr bwMode="auto">
          <a:xfrm>
            <a:off x="7434100" y="128816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773" y="609600"/>
            <a:ext cx="7825339" cy="814939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>
                <a:solidFill>
                  <a:schemeClr val="tx1"/>
                </a:solidFill>
              </a:rPr>
              <a:t>Пример «Вращающаяся дверь»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30" y="1607418"/>
            <a:ext cx="8051499" cy="488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773" y="388219"/>
            <a:ext cx="7921591" cy="766813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Определение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44893" y="1097280"/>
            <a:ext cx="8008218" cy="5476775"/>
          </a:xfrm>
        </p:spPr>
        <p:txBody>
          <a:bodyPr>
            <a:noAutofit/>
          </a:bodyPr>
          <a:lstStyle/>
          <a:p>
            <a:r>
              <a:rPr lang="ru-RU" sz="2400" dirty="0" smtClean="0"/>
              <a:t>«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Математическая грамотность </a:t>
            </a:r>
            <a:r>
              <a:rPr lang="ru-RU" sz="2400" dirty="0" smtClean="0"/>
              <a:t>– это способность индивидуума проводить математические рассуждения  и формулировать, применять, интерпретировать математику для решения проблем в разнообразных контекстах реального мира. </a:t>
            </a:r>
          </a:p>
          <a:p>
            <a:pPr>
              <a:buNone/>
            </a:pPr>
            <a:r>
              <a:rPr lang="ru-RU" sz="2400" dirty="0" smtClean="0"/>
              <a:t>Она включает использование математических понятий, процедур, фактов и инструментов, чтобы описать, объяснить и предсказать явления. </a:t>
            </a:r>
          </a:p>
          <a:p>
            <a:pPr>
              <a:buNone/>
            </a:pPr>
            <a:r>
              <a:rPr lang="ru-RU" sz="2400" dirty="0" smtClean="0"/>
              <a:t>Она помогает людям понять роль математики в мире, высказывать хорошо обоснованные суждения и принимать решения, которые необходимы конструктивному, активному и размышляющему гражданину.»</a:t>
            </a:r>
            <a:endParaRPr lang="ru-RU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57401" y="138441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211" y="741145"/>
            <a:ext cx="7991402" cy="444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12270" y="5197641"/>
            <a:ext cx="8229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B050"/>
                </a:solidFill>
              </a:rPr>
              <a:t> Пространство и форма. Формулировать.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B050"/>
                </a:solidFill>
              </a:rPr>
              <a:t> Уровень сложности: 6 уровень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B050"/>
                </a:solidFill>
              </a:rPr>
              <a:t> Результат РФ - 2012: 3%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B050"/>
                </a:solidFill>
              </a:rPr>
              <a:t> Средний результат стран ОЭСР: 4%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B050"/>
                </a:solidFill>
              </a:rPr>
              <a:t> Максимальный результат: 14%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3074" t="63661" r="32670" b="16389"/>
          <a:stretch>
            <a:fillRect/>
          </a:stretch>
        </p:blipFill>
        <p:spPr bwMode="auto">
          <a:xfrm>
            <a:off x="138151" y="138441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0139" y="291966"/>
            <a:ext cx="8345103" cy="1084446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Недостатки в овладении  </a:t>
            </a:r>
            <a:r>
              <a:rPr lang="ru-RU" sz="3200" dirty="0" err="1" smtClean="0"/>
              <a:t>метапредметными</a:t>
            </a:r>
            <a:r>
              <a:rPr lang="ru-RU" sz="3200" dirty="0" smtClean="0"/>
              <a:t> умениями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2013" y="1463041"/>
            <a:ext cx="8393229" cy="512064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2000" dirty="0" smtClean="0"/>
              <a:t>работать с нетрадиционным заданием, в частности, с задачей, отличной от текстовой, для которой известен способ решения;</a:t>
            </a:r>
          </a:p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2000" dirty="0" smtClean="0"/>
              <a:t>работать с информацией, представленной в различных формах (текста, таблицы, диаграммы, схемы, рисунка, чертежа)</a:t>
            </a:r>
          </a:p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2000" dirty="0" smtClean="0"/>
              <a:t>отбирать информацию, если задача содержит избыточную информацию; привлекать информацию, использовать личный опыт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ru-RU" sz="2000" dirty="0" smtClean="0"/>
              <a:t>моделировать ситуацию</a:t>
            </a:r>
          </a:p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2000" dirty="0" smtClean="0"/>
              <a:t>задавать самостоятельно точность данных с учетом условий задачи</a:t>
            </a:r>
          </a:p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2000" dirty="0" smtClean="0"/>
              <a:t>использовать здравый смысл, перебор возможных вариантов, метод проб и ошибок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ru-RU" sz="2000" dirty="0" smtClean="0"/>
              <a:t>представлять в словесной форме обоснование решения</a:t>
            </a:r>
          </a:p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2000" dirty="0"/>
              <a:t>находить и удерживать все условия, необходимые для решения и его </a:t>
            </a:r>
            <a:r>
              <a:rPr lang="ru-RU" sz="2000" dirty="0" smtClean="0"/>
              <a:t>интерпретации</a:t>
            </a:r>
            <a:endParaRPr lang="ru-RU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66273" y="705855"/>
            <a:ext cx="8133347" cy="776438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Результаты РФ. Динамика. Средний балл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70385" y="1857677"/>
            <a:ext cx="7789130" cy="467243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52901" y="359343"/>
            <a:ext cx="7873466" cy="776438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Результаты РФ. Динамика. Уровни </a:t>
            </a:r>
            <a:endParaRPr lang="ru-RU" sz="32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45479" y="1751799"/>
            <a:ext cx="7971864" cy="480370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773" y="349717"/>
            <a:ext cx="8027470" cy="1055571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Результаты РФ. Динамика. </a:t>
            </a:r>
            <a:br>
              <a:rPr lang="ru-RU" dirty="0" smtClean="0"/>
            </a:br>
            <a:r>
              <a:rPr lang="ru-RU" dirty="0" smtClean="0"/>
              <a:t>Виды деятельности. 2012 и 2015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7496" y="3455468"/>
            <a:ext cx="4509868" cy="274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975" y="2098307"/>
            <a:ext cx="4326147" cy="258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98896" y="330467"/>
            <a:ext cx="8123722" cy="1122947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Результаты РФ. Динамика. </a:t>
            </a:r>
            <a:br>
              <a:rPr lang="ru-RU" dirty="0" smtClean="0"/>
            </a:br>
            <a:r>
              <a:rPr lang="ru-RU" dirty="0" smtClean="0"/>
              <a:t>Содержание. 2012 и 2015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001" y="1902065"/>
            <a:ext cx="4342121" cy="2622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4466" y="3100106"/>
            <a:ext cx="4397028" cy="276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856" y="359343"/>
            <a:ext cx="7979230" cy="849086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Примеры заданий </a:t>
            </a:r>
            <a:r>
              <a:rPr lang="en-US" sz="3200" dirty="0" smtClean="0"/>
              <a:t>PISA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2160590"/>
            <a:ext cx="7957458" cy="388077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Походка</a:t>
            </a:r>
          </a:p>
          <a:p>
            <a:r>
              <a:rPr lang="ru-RU" sz="2400" dirty="0" smtClean="0"/>
              <a:t>Соус</a:t>
            </a:r>
          </a:p>
          <a:p>
            <a:r>
              <a:rPr lang="ru-RU" sz="2400" dirty="0" smtClean="0"/>
              <a:t>Бытовые отходы</a:t>
            </a:r>
          </a:p>
          <a:p>
            <a:r>
              <a:rPr lang="ru-RU" sz="2400" dirty="0" smtClean="0"/>
              <a:t>Садовник</a:t>
            </a:r>
          </a:p>
          <a:p>
            <a:r>
              <a:rPr lang="ru-RU" sz="2400" dirty="0" smtClean="0"/>
              <a:t>Продажа музыкальных дисков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35193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104" y="282341"/>
            <a:ext cx="8039502" cy="795688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Пример «Походка»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848" y="2112463"/>
            <a:ext cx="8101265" cy="445196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На рисунке изображены следы идущего человека. Длина шага </a:t>
            </a:r>
            <a:r>
              <a:rPr lang="en-AU" i="1" dirty="0" smtClean="0"/>
              <a:t>P</a:t>
            </a:r>
            <a:r>
              <a:rPr lang="ru-RU" dirty="0" smtClean="0"/>
              <a:t> – расстояние от конца пятки следа одной ноги до конца пятки следа другой ноги. 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Для походки мужчин зависимость между </a:t>
            </a:r>
            <a:r>
              <a:rPr lang="en-AU" i="1" dirty="0" smtClean="0"/>
              <a:t>n </a:t>
            </a:r>
            <a:r>
              <a:rPr lang="ru-RU" dirty="0" smtClean="0"/>
              <a:t>и </a:t>
            </a:r>
            <a:r>
              <a:rPr lang="en-AU" i="1" dirty="0" smtClean="0"/>
              <a:t>P</a:t>
            </a:r>
            <a:r>
              <a:rPr lang="ru-RU" dirty="0" smtClean="0"/>
              <a:t> приближенно выражается формулой:  </a:t>
            </a:r>
            <a:r>
              <a:rPr lang="en-US" dirty="0" smtClean="0"/>
              <a:t>n/P = 140</a:t>
            </a:r>
            <a:r>
              <a:rPr lang="ru-RU" dirty="0" smtClean="0"/>
              <a:t>, где </a:t>
            </a:r>
            <a:r>
              <a:rPr lang="en-AU" i="1" dirty="0" smtClean="0"/>
              <a:t>n</a:t>
            </a:r>
            <a:r>
              <a:rPr lang="ru-RU" dirty="0" smtClean="0"/>
              <a:t> – число шагов в минуту, </a:t>
            </a:r>
            <a:r>
              <a:rPr lang="en-AU" i="1" dirty="0" smtClean="0"/>
              <a:t>P</a:t>
            </a:r>
            <a:r>
              <a:rPr lang="ru-RU" dirty="0" smtClean="0"/>
              <a:t> – длина шага в метрах.</a:t>
            </a:r>
          </a:p>
          <a:p>
            <a:pPr>
              <a:buNone/>
            </a:pPr>
            <a:r>
              <a:rPr lang="ru-RU" dirty="0" smtClean="0"/>
              <a:t>Павел знает, что длина его шага 0,80 м. Используя приведенную выше формулу, вычислите скорость Павла при ходьбе в метрах в минуту (м/мин), а затем в километрах в час (км/ч). Запишите решение. </a:t>
            </a:r>
            <a:endParaRPr lang="en-US" dirty="0" smtClean="0"/>
          </a:p>
          <a:p>
            <a:pPr>
              <a:buNone/>
            </a:pPr>
            <a:r>
              <a:rPr lang="ru-RU" i="1" dirty="0" smtClean="0"/>
              <a:t>Определите самостоятельно следующие параметры задания:</a:t>
            </a:r>
            <a:endParaRPr lang="ru-RU" dirty="0" smtClean="0"/>
          </a:p>
          <a:p>
            <a:r>
              <a:rPr lang="ru-RU" dirty="0" smtClean="0"/>
              <a:t>Область содержания: _______________________________</a:t>
            </a:r>
          </a:p>
          <a:p>
            <a:r>
              <a:rPr lang="ru-RU" dirty="0" smtClean="0"/>
              <a:t>Когнитивный процесс: _______________________________</a:t>
            </a:r>
          </a:p>
          <a:p>
            <a:r>
              <a:rPr lang="ru-RU" dirty="0" smtClean="0"/>
              <a:t>Контекст: ______________________________</a:t>
            </a:r>
            <a:r>
              <a:rPr lang="en-US" dirty="0" smtClean="0"/>
              <a:t>____________</a:t>
            </a:r>
            <a:endParaRPr lang="ru-RU" dirty="0" smtClean="0"/>
          </a:p>
          <a:p>
            <a:r>
              <a:rPr lang="ru-RU" dirty="0" smtClean="0"/>
              <a:t>Оценка: _______________________________________</a:t>
            </a:r>
            <a:r>
              <a:rPr lang="en-US" dirty="0" smtClean="0"/>
              <a:t>_____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8" name="Рисунок 7" descr="A:\WALKING.T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1009" y="154004"/>
            <a:ext cx="4061130" cy="181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3074" t="63661" r="32670" b="16389"/>
          <a:stretch>
            <a:fillRect/>
          </a:stretch>
        </p:blipFill>
        <p:spPr bwMode="auto">
          <a:xfrm>
            <a:off x="138151" y="128816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477" y="330468"/>
            <a:ext cx="8168641" cy="872691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Примеры заданий </a:t>
            </a:r>
            <a:r>
              <a:rPr lang="en-US" sz="3200" dirty="0" smtClean="0"/>
              <a:t>PISA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4635" y="1463042"/>
          <a:ext cx="8441355" cy="5086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271"/>
                <a:gridCol w="1688271"/>
                <a:gridCol w="2052107"/>
                <a:gridCol w="1674796"/>
                <a:gridCol w="1337910"/>
              </a:tblGrid>
              <a:tr h="741805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Область содержания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Когнитивная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Контекст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  РФ</a:t>
                      </a:r>
                      <a:endParaRPr lang="ru-RU" dirty="0"/>
                    </a:p>
                  </a:txBody>
                  <a:tcPr/>
                </a:tc>
              </a:tr>
              <a:tr h="741805">
                <a:tc>
                  <a:txBody>
                    <a:bodyPr/>
                    <a:lstStyle/>
                    <a:p>
                      <a:r>
                        <a:rPr lang="ru-RU" dirty="0" smtClean="0"/>
                        <a:t>Походка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Изменение и зависимости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Формулировать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Личная жизнь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22%</a:t>
                      </a:r>
                      <a:endParaRPr lang="ru-RU" dirty="0"/>
                    </a:p>
                  </a:txBody>
                  <a:tcPr/>
                </a:tc>
              </a:tr>
              <a:tr h="1059723">
                <a:tc>
                  <a:txBody>
                    <a:bodyPr/>
                    <a:lstStyle/>
                    <a:p>
                      <a:r>
                        <a:rPr lang="ru-RU" dirty="0" smtClean="0"/>
                        <a:t>Бытовые отходы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Неопределенность и данные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Интерпретировать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Научная жизнь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51%</a:t>
                      </a:r>
                      <a:endParaRPr lang="ru-RU" dirty="0"/>
                    </a:p>
                  </a:txBody>
                  <a:tcPr/>
                </a:tc>
              </a:tr>
              <a:tr h="741805">
                <a:tc>
                  <a:txBody>
                    <a:bodyPr/>
                    <a:lstStyle/>
                    <a:p>
                      <a:r>
                        <a:rPr lang="ru-RU" dirty="0" smtClean="0"/>
                        <a:t>Садовник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Пространство  и форма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Применять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Профессиональный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23%</a:t>
                      </a:r>
                      <a:endParaRPr lang="ru-RU" dirty="0"/>
                    </a:p>
                  </a:txBody>
                  <a:tcPr/>
                </a:tc>
              </a:tr>
              <a:tr h="741805">
                <a:tc>
                  <a:txBody>
                    <a:bodyPr/>
                    <a:lstStyle/>
                    <a:p>
                      <a:r>
                        <a:rPr lang="ru-RU" dirty="0" smtClean="0"/>
                        <a:t>Соус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Формулировать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Личная жизнь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58%</a:t>
                      </a:r>
                      <a:endParaRPr lang="ru-RU" dirty="0"/>
                    </a:p>
                  </a:txBody>
                  <a:tcPr/>
                </a:tc>
              </a:tr>
              <a:tr h="1059723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Продажа с музыкальных  дисков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Неопределенность и данные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Интерпретировать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Общественная жизнь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72%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345" y="250257"/>
            <a:ext cx="8521614" cy="669162"/>
          </a:xfrm>
        </p:spPr>
        <p:txBody>
          <a:bodyPr>
            <a:noAutofit/>
          </a:bodyPr>
          <a:lstStyle/>
          <a:p>
            <a:pPr algn="r"/>
            <a:r>
              <a:rPr lang="ru-RU" sz="3200" dirty="0" smtClean="0"/>
              <a:t>«Мягкий» мониторинг</a:t>
            </a:r>
            <a:endParaRPr lang="ru-RU" sz="3200" dirty="0"/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18684512"/>
              </p:ext>
            </p:extLst>
          </p:nvPr>
        </p:nvGraphicFramePr>
        <p:xfrm>
          <a:off x="134754" y="1145406"/>
          <a:ext cx="8749364" cy="5324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8488"/>
                <a:gridCol w="3140562"/>
                <a:gridCol w="2910314"/>
              </a:tblGrid>
              <a:tr h="1907417">
                <a:tc rowSpan="2">
                  <a:txBody>
                    <a:bodyPr/>
                    <a:lstStyle/>
                    <a:p>
                      <a:r>
                        <a:rPr lang="ru-RU" sz="1900" b="1" dirty="0" smtClean="0">
                          <a:solidFill>
                            <a:schemeClr val="tx1"/>
                          </a:solidFill>
                        </a:rPr>
                        <a:t>Контекст:</a:t>
                      </a:r>
                    </a:p>
                    <a:p>
                      <a:pPr mar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i="1" dirty="0" smtClean="0"/>
                        <a:t>Личная жизнь</a:t>
                      </a:r>
                    </a:p>
                    <a:p>
                      <a:pPr mar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i="1" dirty="0" smtClean="0"/>
                        <a:t>Образование/</a:t>
                      </a:r>
                    </a:p>
                    <a:p>
                      <a:pPr marL="0" indent="-285750">
                        <a:buFont typeface="Arial" panose="020B0604020202020204" pitchFamily="34" charset="0"/>
                        <a:buNone/>
                      </a:pPr>
                      <a:r>
                        <a:rPr lang="ru-RU" sz="1900" i="1" dirty="0" smtClean="0"/>
                        <a:t>      профессии </a:t>
                      </a:r>
                    </a:p>
                    <a:p>
                      <a:pPr marL="0" indent="-285750">
                        <a:buFont typeface="Arial" pitchFamily="34" charset="0"/>
                        <a:buChar char="•"/>
                      </a:pPr>
                      <a:r>
                        <a:rPr lang="ru-RU" sz="1900" i="1" dirty="0" smtClean="0"/>
                        <a:t>Общественная жизнь </a:t>
                      </a:r>
                    </a:p>
                    <a:p>
                      <a:pPr marL="0" indent="-285750">
                        <a:buFont typeface="Arial" pitchFamily="34" charset="0"/>
                        <a:buChar char="•"/>
                      </a:pPr>
                      <a:r>
                        <a:rPr lang="ru-RU" sz="1900" i="1" dirty="0" smtClean="0"/>
                        <a:t>Научная деятельность </a:t>
                      </a:r>
                      <a:br>
                        <a:rPr lang="ru-RU" sz="1900" i="1" dirty="0" smtClean="0"/>
                      </a:br>
                      <a:endParaRPr lang="ru-RU" sz="1900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1900" b="1" dirty="0" smtClean="0">
                          <a:solidFill>
                            <a:schemeClr val="tx1"/>
                          </a:solidFill>
                        </a:rPr>
                        <a:t>Когнитивная область: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i="1" dirty="0" smtClean="0"/>
                        <a:t>формулировать</a:t>
                      </a:r>
                      <a:r>
                        <a:rPr lang="ru-RU" sz="1900" dirty="0" smtClean="0"/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i="1" dirty="0" smtClean="0"/>
                        <a:t>применять</a:t>
                      </a:r>
                      <a:r>
                        <a:rPr lang="ru-RU" sz="1900" dirty="0" smtClean="0"/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i="1" dirty="0" smtClean="0"/>
                        <a:t>интерпретировать</a:t>
                      </a:r>
                      <a:r>
                        <a:rPr lang="en-US" sz="1900" i="1" dirty="0" smtClean="0"/>
                        <a:t>/</a:t>
                      </a:r>
                      <a:r>
                        <a:rPr lang="ru-RU" sz="1900" i="1" dirty="0" smtClean="0"/>
                        <a:t>оценивать</a:t>
                      </a:r>
                      <a:endParaRPr lang="ru-RU" sz="19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i="1" dirty="0" smtClean="0"/>
                        <a:t>рассуждать</a:t>
                      </a:r>
                      <a:endParaRPr lang="ru-RU" sz="1900" dirty="0" smtClean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900" b="1" dirty="0" smtClean="0">
                          <a:solidFill>
                            <a:schemeClr val="tx1"/>
                          </a:solidFill>
                        </a:rPr>
                        <a:t>Область содержания: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i="1" dirty="0" smtClean="0"/>
                        <a:t>Изменения и зависимости </a:t>
                      </a:r>
                      <a:endParaRPr lang="ru-RU" sz="19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i="1" dirty="0" smtClean="0"/>
                        <a:t>Пространство и форма </a:t>
                      </a:r>
                      <a:endParaRPr lang="ru-RU" sz="19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i="1" dirty="0" smtClean="0"/>
                        <a:t>Неопределенность и данные</a:t>
                      </a:r>
                      <a:endParaRPr lang="ru-RU" sz="19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dirty="0" smtClean="0"/>
                        <a:t>Количество</a:t>
                      </a:r>
                      <a:endParaRPr lang="ru-RU" sz="1900" dirty="0"/>
                    </a:p>
                  </a:txBody>
                  <a:tcPr/>
                </a:tc>
              </a:tr>
              <a:tr h="906023">
                <a:tc vMerge="1">
                  <a:txBody>
                    <a:bodyPr/>
                    <a:lstStyle/>
                    <a:p>
                      <a:endParaRPr lang="ru-RU" sz="1700" dirty="0" smtClean="0"/>
                    </a:p>
                  </a:txBody>
                  <a:tcPr marL="118809" marR="118809" marT="47763" marB="477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МАТЕМАТИЧЕСКАЯ ГРАМОТНОСТЬ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sz="1700" dirty="0"/>
                    </a:p>
                  </a:txBody>
                  <a:tcPr marL="118809" marR="118809" marT="47763" marB="47763"/>
                </a:tc>
              </a:tr>
              <a:tr h="2511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/>
                        <a:t>Основные</a:t>
                      </a:r>
                      <a:r>
                        <a:rPr lang="ru-RU" sz="1900" b="1" baseline="0" dirty="0" smtClean="0"/>
                        <a:t> положения</a:t>
                      </a:r>
                      <a:r>
                        <a:rPr lang="ru-RU" sz="1900" b="1" dirty="0" smtClean="0"/>
                        <a:t>: </a:t>
                      </a:r>
                    </a:p>
                    <a:p>
                      <a:pPr marL="285750" marR="0" indent="-285750" algn="l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/>
                        <a:t>Соответствие</a:t>
                      </a:r>
                      <a:r>
                        <a:rPr lang="ru-RU" sz="1900" baseline="0" dirty="0" smtClean="0"/>
                        <a:t> ФГОС</a:t>
                      </a:r>
                    </a:p>
                    <a:p>
                      <a:pPr marL="285750" marR="0" indent="-285750" algn="l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/>
                        <a:t>Актуальность мат.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содержания (по классам)</a:t>
                      </a:r>
                    </a:p>
                    <a:p>
                      <a:pPr marL="285750" marR="0" indent="-285750" algn="l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900" baseline="0" dirty="0" smtClean="0"/>
                        <a:t>Использование компьютера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b="1" dirty="0" smtClean="0"/>
                        <a:t>Принципы: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dirty="0" smtClean="0"/>
                        <a:t> Мотивация (возраст, интерес, доступность)</a:t>
                      </a:r>
                      <a:endParaRPr lang="ru-RU" sz="19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900" baseline="0" dirty="0" smtClean="0"/>
                        <a:t>Реалистичность</a:t>
                      </a:r>
                      <a:endParaRPr lang="ru-RU" sz="1900" dirty="0" smtClean="0"/>
                    </a:p>
                    <a:p>
                      <a:pPr marL="285750" marR="0" indent="-285750" algn="l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900" dirty="0" err="1" smtClean="0"/>
                        <a:t>Проблемность</a:t>
                      </a:r>
                      <a:endParaRPr lang="ru-RU" sz="1900" dirty="0" smtClean="0"/>
                    </a:p>
                    <a:p>
                      <a:pPr marL="285750" marR="0" indent="-285750" algn="l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900" baseline="0" dirty="0" smtClean="0"/>
                        <a:t>Вариативность способов решения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 </a:t>
                      </a:r>
                      <a:r>
                        <a:rPr lang="ru-RU" sz="1900" b="1" dirty="0" smtClean="0"/>
                        <a:t>Структура:</a:t>
                      </a:r>
                      <a:r>
                        <a:rPr lang="ru-RU" sz="1900" b="1" baseline="0" dirty="0" smtClean="0"/>
                        <a:t>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/>
                        <a:t>Текст – вербальный, графический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/>
                        <a:t>Иллюстрации</a:t>
                      </a:r>
                      <a:endParaRPr lang="ru-RU" sz="1900" baseline="0" dirty="0" smtClean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900" baseline="0" dirty="0" smtClean="0"/>
                        <a:t>Справочный материал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900" baseline="0" dirty="0" smtClean="0"/>
                        <a:t>Задания</a:t>
                      </a:r>
                      <a:endParaRPr lang="ru-RU" sz="1900" dirty="0" smtClean="0"/>
                    </a:p>
                    <a:p>
                      <a:pPr marL="285750" marR="0" indent="-285750" algn="l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60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202130" y="148812"/>
            <a:ext cx="1828801" cy="6606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3082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9389" y="609600"/>
            <a:ext cx="8191099" cy="689811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Механизм взаимодействия двух миров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Содержимое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2012" y="1388341"/>
            <a:ext cx="8441356" cy="4911390"/>
          </a:xfrm>
        </p:spPr>
      </p:pic>
      <p:sp>
        <p:nvSpPr>
          <p:cNvPr id="5" name="Овал 4"/>
          <p:cNvSpPr/>
          <p:nvPr/>
        </p:nvSpPr>
        <p:spPr>
          <a:xfrm>
            <a:off x="3137836" y="3570973"/>
            <a:ext cx="2319688" cy="10684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552750" y="4543125"/>
            <a:ext cx="404261" cy="6737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0800000">
            <a:off x="3598245" y="3107358"/>
            <a:ext cx="404261" cy="5967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024388" y="3570972"/>
            <a:ext cx="1116530" cy="4427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2289207" y="3761873"/>
            <a:ext cx="981777" cy="4427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301466" y="3859731"/>
            <a:ext cx="2454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Рассуждать</a:t>
            </a:r>
            <a:endParaRPr lang="ru-RU" sz="2400" b="1" i="1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7279" y="320842"/>
            <a:ext cx="7757963" cy="737937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Характеристики задания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31519" y="1337911"/>
            <a:ext cx="7960093" cy="478375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Три основные характеристики: </a:t>
            </a:r>
          </a:p>
          <a:p>
            <a:pPr>
              <a:buNone/>
            </a:pPr>
            <a:r>
              <a:rPr lang="ru-RU" sz="2400" dirty="0" smtClean="0"/>
              <a:t>1)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область содержания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2)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когнитивный процесс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3)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контекст</a:t>
            </a:r>
            <a:endParaRPr lang="ru-RU" sz="2400" dirty="0" smtClean="0"/>
          </a:p>
          <a:p>
            <a:pPr lvl="0"/>
            <a:r>
              <a:rPr lang="ru-RU" sz="2400" dirty="0" smtClean="0"/>
              <a:t>Дополнительные характеристики:</a:t>
            </a:r>
          </a:p>
          <a:p>
            <a:pPr lvl="0">
              <a:buNone/>
            </a:pPr>
            <a:r>
              <a:rPr lang="ru-RU" sz="2400" dirty="0" smtClean="0"/>
              <a:t>4) уровень сложности задания (от 1 до 3)</a:t>
            </a:r>
          </a:p>
          <a:p>
            <a:pPr lvl="0">
              <a:buNone/>
            </a:pPr>
            <a:r>
              <a:rPr lang="ru-RU" sz="2400" dirty="0" smtClean="0"/>
              <a:t>5) формат ответа (множественный выбор, краткий ответ, развернутый ответ)</a:t>
            </a:r>
          </a:p>
          <a:p>
            <a:pPr lvl="0">
              <a:buNone/>
            </a:pPr>
            <a:r>
              <a:rPr lang="ru-RU" sz="2400" dirty="0" smtClean="0"/>
              <a:t>6) описание задания («объект оценки», проверяемое умение)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54005" y="119936"/>
            <a:ext cx="1799485" cy="6500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3793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386" y="291966"/>
            <a:ext cx="8499108" cy="709061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Пример «Багаж в аэропорту». 5 класс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3254" y="962527"/>
            <a:ext cx="8970745" cy="58954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Иван Иванович собирается полететь в отпуск на самолете авиакомпании «Сокол».  Он узнал, что в салон самолета можно взять ручную кладь весом не более 7 кг. Также в стоимость билета входит 1 место багажа весом до 20 кг. </a:t>
            </a:r>
          </a:p>
          <a:p>
            <a:pPr>
              <a:buNone/>
            </a:pPr>
            <a:r>
              <a:rPr lang="ru-RU" dirty="0" smtClean="0"/>
              <a:t>За каждый «лишний» килограмм сверх двадцати нужно заплатить 300 р. (вес округляется в большую сторону до килограмма). Или можно оформить одно или несколько дополнительных мест багажа. Дополнительное место – один предмет весом до 20 кг – стоит 1000 р.</a:t>
            </a:r>
          </a:p>
          <a:p>
            <a:pPr>
              <a:buNone/>
            </a:pPr>
            <a:r>
              <a:rPr lang="ru-RU" dirty="0" smtClean="0"/>
              <a:t> Прибыв в аэропорт, Иван Иванович взвесил каждый предмет своего багажа.</a:t>
            </a:r>
          </a:p>
          <a:p>
            <a:r>
              <a:rPr lang="ru-RU" dirty="0" smtClean="0"/>
              <a:t>Чемодан 19 кг 900 г	</a:t>
            </a:r>
          </a:p>
          <a:p>
            <a:r>
              <a:rPr lang="ru-RU" dirty="0" smtClean="0"/>
              <a:t>Рюкзак 3 кг 900 г</a:t>
            </a:r>
          </a:p>
          <a:p>
            <a:r>
              <a:rPr lang="ru-RU" dirty="0" smtClean="0"/>
              <a:t>Коробка 4 кг 500 г</a:t>
            </a:r>
          </a:p>
          <a:p>
            <a:r>
              <a:rPr lang="ru-RU" dirty="0" smtClean="0"/>
              <a:t>Ноутбук 1 кг 800 г</a:t>
            </a:r>
          </a:p>
          <a:p>
            <a:pPr>
              <a:buNone/>
            </a:pPr>
            <a:r>
              <a:rPr lang="ru-RU" dirty="0" smtClean="0"/>
              <a:t>Вопрос 1. Какие предметы может взять с собой в салон самолета Иван Иванович? Укажите все возможные варианты набора предметов. Ответ: ___</a:t>
            </a:r>
          </a:p>
          <a:p>
            <a:pPr>
              <a:buNone/>
            </a:pPr>
            <a:r>
              <a:rPr lang="ru-RU" dirty="0" smtClean="0"/>
              <a:t>Вопрос 2. Как Ивану Ивановичу поступить с багажом, который нельзя взять в салон самолета? Какое решение будет более выгодным Ивану Ивановичу? Объясните свой ответ: _________________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s://native-english.com.ua/wp-content/uploads/2017/10/nes_baggage.png.pagespeed.ce.5stqz4fXCg.png"/>
          <p:cNvPicPr/>
          <p:nvPr/>
        </p:nvPicPr>
        <p:blipFill>
          <a:blip r:embed="rId2" cstate="print"/>
          <a:srcRect l="16286" t="36734" r="34401" b="18436"/>
          <a:stretch>
            <a:fillRect/>
          </a:stretch>
        </p:blipFill>
        <p:spPr bwMode="auto">
          <a:xfrm>
            <a:off x="2962072" y="3484344"/>
            <a:ext cx="1022785" cy="9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robbingood.ru/d/ryukzak_skladnoy_mini-maxi_funky_dots_2.jpg"/>
          <p:cNvPicPr/>
          <p:nvPr/>
        </p:nvPicPr>
        <p:blipFill>
          <a:blip r:embed="rId3" cstate="print"/>
          <a:srcRect t="10625" r="39558" b="10475"/>
          <a:stretch>
            <a:fillRect/>
          </a:stretch>
        </p:blipFill>
        <p:spPr bwMode="auto">
          <a:xfrm>
            <a:off x="4403602" y="3850105"/>
            <a:ext cx="745913" cy="838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7036" y="4167738"/>
            <a:ext cx="1045027" cy="80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auho.ru/sites/default/files/pi58agedt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8451" y="4379495"/>
            <a:ext cx="1411288" cy="8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25130" y="135813"/>
            <a:ext cx="1424538" cy="51463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829" y="234215"/>
            <a:ext cx="6092790" cy="689811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Характеристики задания «Багаж в аэропорту»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136" y="1405288"/>
            <a:ext cx="8499106" cy="5313146"/>
          </a:xfrm>
        </p:spPr>
        <p:txBody>
          <a:bodyPr>
            <a:normAutofit lnSpcReduction="10000"/>
          </a:bodyPr>
          <a:lstStyle/>
          <a:p>
            <a:pPr>
              <a:spcAft>
                <a:spcPts val="504"/>
              </a:spcAft>
            </a:pPr>
            <a:r>
              <a:rPr lang="ru-RU" sz="2400" dirty="0" smtClean="0"/>
              <a:t>Область математического содержания: </a:t>
            </a:r>
            <a:r>
              <a:rPr lang="ru-RU" sz="2400" i="1" dirty="0" smtClean="0"/>
              <a:t>Количество</a:t>
            </a:r>
            <a:endParaRPr lang="ru-RU" sz="2400" dirty="0" smtClean="0"/>
          </a:p>
          <a:p>
            <a:pPr>
              <a:spcAft>
                <a:spcPts val="504"/>
              </a:spcAft>
            </a:pPr>
            <a:r>
              <a:rPr lang="ru-RU" sz="2400" dirty="0" smtClean="0"/>
              <a:t>Контекст: </a:t>
            </a:r>
            <a:r>
              <a:rPr lang="ru-RU" sz="2400" i="1" dirty="0" smtClean="0"/>
              <a:t>Личная жизнь</a:t>
            </a:r>
          </a:p>
          <a:p>
            <a:pPr>
              <a:spcAft>
                <a:spcPts val="504"/>
              </a:spcAft>
            </a:pPr>
            <a:r>
              <a:rPr lang="ru-RU" sz="2400" dirty="0" smtClean="0"/>
              <a:t>Когнитивная деятельность:  </a:t>
            </a:r>
          </a:p>
          <a:p>
            <a:pPr>
              <a:spcAft>
                <a:spcPts val="504"/>
              </a:spcAft>
              <a:buNone/>
            </a:pPr>
            <a:r>
              <a:rPr lang="ru-RU" sz="2400" i="1" dirty="0" smtClean="0"/>
              <a:t>	вопрос 1</a:t>
            </a:r>
            <a:r>
              <a:rPr lang="ru-RU" sz="2400" dirty="0" smtClean="0"/>
              <a:t> – </a:t>
            </a:r>
            <a:r>
              <a:rPr lang="ru-RU" sz="2400" i="1" dirty="0" smtClean="0"/>
              <a:t>Формулировать; </a:t>
            </a:r>
          </a:p>
          <a:p>
            <a:pPr>
              <a:spcAft>
                <a:spcPts val="504"/>
              </a:spcAft>
              <a:buNone/>
            </a:pPr>
            <a:r>
              <a:rPr lang="ru-RU" sz="2400" i="1" dirty="0" smtClean="0"/>
              <a:t>	вопрос 2</a:t>
            </a:r>
            <a:r>
              <a:rPr lang="ru-RU" sz="2400" dirty="0" smtClean="0"/>
              <a:t>: </a:t>
            </a:r>
            <a:r>
              <a:rPr lang="ru-RU" sz="2400" i="1" dirty="0" smtClean="0"/>
              <a:t>Применять</a:t>
            </a:r>
          </a:p>
          <a:p>
            <a:pPr>
              <a:spcAft>
                <a:spcPts val="504"/>
              </a:spcAft>
            </a:pPr>
            <a:r>
              <a:rPr lang="ru-RU" sz="2400" dirty="0" smtClean="0"/>
              <a:t>Уровень сложности: </a:t>
            </a:r>
            <a:r>
              <a:rPr lang="ru-RU" sz="2400" i="1" dirty="0" smtClean="0"/>
              <a:t>оба вопроса </a:t>
            </a:r>
            <a:r>
              <a:rPr lang="ru-RU" sz="2400" dirty="0" smtClean="0"/>
              <a:t>- 2 </a:t>
            </a:r>
          </a:p>
          <a:p>
            <a:pPr>
              <a:spcAft>
                <a:spcPts val="504"/>
              </a:spcAft>
            </a:pPr>
            <a:r>
              <a:rPr lang="ru-RU" sz="2400" dirty="0" smtClean="0"/>
              <a:t>Проверяются знания/умения:  </a:t>
            </a:r>
          </a:p>
          <a:p>
            <a:pPr>
              <a:spcAft>
                <a:spcPts val="504"/>
              </a:spcAft>
              <a:buNone/>
            </a:pPr>
            <a:r>
              <a:rPr lang="ru-RU" sz="2400" i="1" dirty="0" smtClean="0"/>
              <a:t>	- сравнивать величины; округлять величины; выполнять прикидку результата сложения двух или нескольких величин</a:t>
            </a:r>
          </a:p>
          <a:p>
            <a:pPr>
              <a:spcAft>
                <a:spcPts val="504"/>
              </a:spcAft>
              <a:buNone/>
            </a:pPr>
            <a:r>
              <a:rPr lang="ru-RU" sz="2400" dirty="0" smtClean="0"/>
              <a:t>	- </a:t>
            </a:r>
            <a:r>
              <a:rPr lang="ru-RU" sz="2400" i="1" dirty="0" smtClean="0"/>
              <a:t>обосновывать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44379" y="148812"/>
            <a:ext cx="1772840" cy="64046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728" y="298383"/>
            <a:ext cx="8130140" cy="760396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Структура блока для мониторинга МГ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8" y="1337912"/>
            <a:ext cx="8062763" cy="5101389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Количество: </a:t>
            </a:r>
            <a:r>
              <a:rPr lang="ru-RU" sz="2400" dirty="0" smtClean="0"/>
              <a:t>2 задания в каждом по 2 вопроса;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ситуаций – 2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Области содержания:  </a:t>
            </a:r>
            <a:r>
              <a:rPr lang="ru-RU" sz="2400" dirty="0" smtClean="0"/>
              <a:t>2 (3)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Виды интеллектуальной  деятельности:</a:t>
            </a:r>
            <a:r>
              <a:rPr lang="ru-RU" sz="2400" dirty="0" smtClean="0"/>
              <a:t> 4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Контексты:</a:t>
            </a:r>
            <a:r>
              <a:rPr lang="ru-RU" sz="2400" dirty="0" smtClean="0"/>
              <a:t> 2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Количество баллов: </a:t>
            </a:r>
            <a:r>
              <a:rPr lang="ru-RU" sz="2400" dirty="0" smtClean="0"/>
              <a:t>1 или 2; по блоку: </a:t>
            </a:r>
            <a:r>
              <a:rPr lang="ru-RU" sz="2400" b="1" i="1" dirty="0" smtClean="0"/>
              <a:t>1+2+2+2 = 7</a:t>
            </a:r>
            <a:endParaRPr lang="ru-RU" sz="2400" dirty="0" smtClean="0"/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Сложность: </a:t>
            </a:r>
            <a:r>
              <a:rPr lang="ru-RU" sz="2400" dirty="0" smtClean="0"/>
              <a:t>1 (1 балл), 2 (2 балла) или 3 (2 балла); по блоку: </a:t>
            </a:r>
            <a:r>
              <a:rPr lang="ru-RU" sz="2400" b="1" i="1" dirty="0" smtClean="0"/>
              <a:t>1+2+2+3 = 8</a:t>
            </a:r>
            <a:endParaRPr lang="ru-RU" sz="2400" dirty="0" smtClean="0"/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Формы ответа: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множественный выбор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краткий ответ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развернутый ответ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54004" y="158438"/>
            <a:ext cx="1386038" cy="50072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08008"/>
            <a:ext cx="8274519" cy="702645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Алгоритм разработки заданий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004" y="914401"/>
            <a:ext cx="8835992" cy="571740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000" dirty="0" smtClean="0"/>
              <a:t>Отбор сюжетов, подходящих и интересных по  возрасту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000" dirty="0" smtClean="0"/>
              <a:t>Выявление различных ситуаций в рамках сюжета, их сути, акцентов, ограничений и возможностей математики для разрешения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000" dirty="0" smtClean="0"/>
              <a:t>Соотнесение с областями содержания (одна/несколько)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000" dirty="0" smtClean="0"/>
              <a:t>Описание ситуации, подбор графического материала, иллюстраций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000" dirty="0" smtClean="0"/>
              <a:t>Прикидка умений (соотнесение с кодификатором содержания)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000" dirty="0" smtClean="0"/>
              <a:t>Определение превалирующей интеллектуальной деятельности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000" dirty="0" smtClean="0"/>
              <a:t>Составление вопросов в соответствии с кодификатором и рубрикатором, классом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000" dirty="0" smtClean="0"/>
              <a:t>Конкретизация и уточнение проверяемых умений (по каждому вопросу)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000" dirty="0" smtClean="0"/>
              <a:t>Уточнение ситуации (в том числе, с точки зрения достаточности и необходимости информации)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000" dirty="0"/>
              <a:t>Определение всех характеристик вопроса(</a:t>
            </a:r>
            <a:r>
              <a:rPr lang="ru-RU" sz="2000" dirty="0" err="1"/>
              <a:t>ов</a:t>
            </a:r>
            <a:r>
              <a:rPr lang="ru-RU" sz="2000" dirty="0"/>
              <a:t>): контекста; уровня сложности; формы ответа; системы оценивания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000" dirty="0" smtClean="0"/>
              <a:t>Редактирование текста и наглядных материалов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44379" y="148812"/>
            <a:ext cx="1906056" cy="68858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8" y="763605"/>
            <a:ext cx="8303395" cy="901566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Последующая работа с проектом  задания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8" y="1386038"/>
            <a:ext cx="8168641" cy="4655325"/>
          </a:xfrm>
        </p:spPr>
        <p:txBody>
          <a:bodyPr/>
          <a:lstStyle/>
          <a:p>
            <a:pPr lvl="0"/>
            <a:r>
              <a:rPr lang="ru-RU" sz="2400" dirty="0" smtClean="0"/>
              <a:t>Внутренняя экспертиза: предметная и </a:t>
            </a:r>
            <a:r>
              <a:rPr lang="ru-RU" sz="2400" dirty="0" err="1" smtClean="0"/>
              <a:t>тестологическая</a:t>
            </a:r>
            <a:endParaRPr lang="ru-RU" sz="2400" dirty="0" smtClean="0"/>
          </a:p>
          <a:p>
            <a:pPr lvl="0"/>
            <a:r>
              <a:rPr lang="ru-RU" sz="2400" dirty="0" smtClean="0"/>
              <a:t>Первичная апробация (когнитивная лаборатория)</a:t>
            </a:r>
          </a:p>
          <a:p>
            <a:pPr lvl="0"/>
            <a:r>
              <a:rPr lang="ru-RU" sz="2400" dirty="0" smtClean="0"/>
              <a:t>Редактирование задания с учетом первичной апробации</a:t>
            </a:r>
          </a:p>
          <a:p>
            <a:pPr lvl="0"/>
            <a:r>
              <a:rPr lang="ru-RU" sz="2400" dirty="0" smtClean="0"/>
              <a:t>Внешняя экспертная оценка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44379" y="148812"/>
            <a:ext cx="1586335" cy="57308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5851" y="368969"/>
            <a:ext cx="8130140" cy="795688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Особенности апробации заданий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1453416"/>
            <a:ext cx="8130140" cy="4587948"/>
          </a:xfrm>
        </p:spPr>
        <p:txBody>
          <a:bodyPr/>
          <a:lstStyle/>
          <a:p>
            <a:pPr lvl="0"/>
            <a:r>
              <a:rPr lang="ru-RU" sz="2400" dirty="0" smtClean="0"/>
              <a:t>Общекультурный и лингвистический аспекты</a:t>
            </a:r>
          </a:p>
          <a:p>
            <a:pPr lvl="0"/>
            <a:r>
              <a:rPr lang="ru-RU" sz="2400" dirty="0" smtClean="0"/>
              <a:t>Достаточность информации, необходимой для решения проблемы</a:t>
            </a:r>
          </a:p>
          <a:p>
            <a:pPr lvl="0"/>
            <a:r>
              <a:rPr lang="ru-RU" sz="2400" dirty="0" smtClean="0"/>
              <a:t>Мотивационный аспект</a:t>
            </a:r>
          </a:p>
          <a:p>
            <a:pPr lvl="0"/>
            <a:r>
              <a:rPr lang="ru-RU" sz="2400" dirty="0" smtClean="0"/>
              <a:t>Устранимые трудности выполнения</a:t>
            </a:r>
          </a:p>
          <a:p>
            <a:pPr lvl="0"/>
            <a:r>
              <a:rPr lang="ru-RU" sz="2400" dirty="0" smtClean="0"/>
              <a:t>Сложность задания</a:t>
            </a:r>
          </a:p>
          <a:p>
            <a:pPr lvl="0"/>
            <a:r>
              <a:rPr lang="ru-RU" sz="2400" dirty="0" smtClean="0"/>
              <a:t>Полнота выполнения задания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44379" y="148812"/>
            <a:ext cx="1867301" cy="67458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100" y="445970"/>
            <a:ext cx="8082014" cy="737937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Апробация. Первые впечатления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134" y="1251285"/>
            <a:ext cx="8508732" cy="5361272"/>
          </a:xfrm>
        </p:spPr>
        <p:txBody>
          <a:bodyPr>
            <a:noAutofit/>
          </a:bodyPr>
          <a:lstStyle/>
          <a:p>
            <a:r>
              <a:rPr lang="ru-RU" sz="2200" dirty="0" smtClean="0"/>
              <a:t>Положительное: учащиеся практически не пропускают задания, очень мало ответов «не знаю», «не могу решить», есть положительные отзывы о задачах («интересное задание»), хотя это и не предусмотрено.</a:t>
            </a:r>
          </a:p>
          <a:p>
            <a:r>
              <a:rPr lang="ru-RU" sz="2200" dirty="0" smtClean="0"/>
              <a:t>Отрицательное: значительная часть учащихся на фоне интереса к описанной ситуации демонстрирует неготовность вычленять математические аспекты из реальной ситуации, выбирать существенную информацию, структурировать ее и обрабатывать с использованием математического аппарата, даже просто посчитать по знакомым алгоритмам.</a:t>
            </a:r>
          </a:p>
          <a:p>
            <a:r>
              <a:rPr lang="ru-RU" sz="2200" dirty="0" smtClean="0"/>
              <a:t>Проявляются известные недостатки: </a:t>
            </a:r>
            <a:r>
              <a:rPr lang="ru-RU" sz="2200" dirty="0" err="1" smtClean="0"/>
              <a:t>несформированность</a:t>
            </a:r>
            <a:r>
              <a:rPr lang="ru-RU" sz="2200" dirty="0" smtClean="0"/>
              <a:t> чувства числа, недостаточная вычислительная подготовка, неумение решать задачи «на проценты», недостаточное развитие геометрических представлений, воображения, измерения геометрических величин. </a:t>
            </a:r>
            <a:endParaRPr lang="ru-RU" sz="2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44379" y="148812"/>
            <a:ext cx="1906056" cy="68858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227" y="272716"/>
            <a:ext cx="8207142" cy="574308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Пример «Тормозной путь». 7 класс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411" y="924025"/>
            <a:ext cx="8577141" cy="520214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/>
              <a:t>Тормозным путем </a:t>
            </a:r>
            <a:r>
              <a:rPr lang="ru-RU" sz="2000" dirty="0" smtClean="0"/>
              <a:t>называется расстояние, которое прошло транспортное средство от момента нажатия на педаль тормоза до полной остановки. При движении автомобиля его тормозной путь зависит от скорости и от состояния дорожного полотна, связанного с погодными условиями. </a:t>
            </a:r>
            <a:endParaRPr lang="ru-RU" sz="2000" b="1" dirty="0" smtClean="0"/>
          </a:p>
          <a:p>
            <a:pPr algn="just">
              <a:buNone/>
            </a:pPr>
            <a:r>
              <a:rPr lang="ru-RU" b="1" u="sng" dirty="0" smtClean="0"/>
              <a:t>Вопрос  1. </a:t>
            </a:r>
          </a:p>
          <a:p>
            <a:pPr algn="just">
              <a:buNone/>
            </a:pPr>
            <a:r>
              <a:rPr lang="ru-RU" dirty="0" smtClean="0"/>
              <a:t>Используя данные диаграммы «Зависимость </a:t>
            </a:r>
          </a:p>
          <a:p>
            <a:pPr algn="just">
              <a:spcBef>
                <a:spcPts val="0"/>
              </a:spcBef>
              <a:buNone/>
            </a:pPr>
            <a:r>
              <a:rPr lang="ru-RU" dirty="0" smtClean="0"/>
              <a:t>длины тормозного пути от скорости автомобиля </a:t>
            </a:r>
          </a:p>
          <a:p>
            <a:pPr algn="just">
              <a:spcBef>
                <a:spcPts val="0"/>
              </a:spcBef>
              <a:buNone/>
            </a:pPr>
            <a:r>
              <a:rPr lang="ru-RU" dirty="0" smtClean="0"/>
              <a:t>и состояния дороги», проверьте истинность </a:t>
            </a:r>
          </a:p>
          <a:p>
            <a:pPr algn="just">
              <a:spcBef>
                <a:spcPts val="0"/>
              </a:spcBef>
              <a:buNone/>
            </a:pPr>
            <a:r>
              <a:rPr lang="ru-RU" dirty="0" smtClean="0"/>
              <a:t>следующих утверждений и заполните таблицу.</a:t>
            </a:r>
          </a:p>
          <a:p>
            <a:endParaRPr lang="ru-RU" b="1" dirty="0" smtClean="0"/>
          </a:p>
          <a:p>
            <a:r>
              <a:rPr lang="ru-RU" dirty="0" smtClean="0"/>
              <a:t> </a:t>
            </a:r>
            <a:endParaRPr lang="ru-RU" b="1" dirty="0" smtClean="0"/>
          </a:p>
          <a:p>
            <a:r>
              <a:rPr lang="ru-RU" dirty="0" smtClean="0"/>
              <a:t> 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1036" y="2444815"/>
            <a:ext cx="3128210" cy="1857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9507" y="4347918"/>
          <a:ext cx="8710864" cy="2083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8438"/>
                <a:gridCol w="985434"/>
                <a:gridCol w="1096992"/>
              </a:tblGrid>
              <a:tr h="373298">
                <a:tc>
                  <a:txBody>
                    <a:bodyPr/>
                    <a:lstStyle/>
                    <a:p>
                      <a:pPr algn="ctr"/>
                      <a:r>
                        <a:rPr lang="ru-RU" sz="1700" i="1" dirty="0" smtClean="0"/>
                        <a:t>Утверждение</a:t>
                      </a:r>
                      <a:endParaRPr lang="ru-RU" sz="1700" b="1" dirty="0" smtClean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i="1" dirty="0" smtClean="0"/>
                        <a:t>Верно</a:t>
                      </a:r>
                      <a:endParaRPr lang="ru-RU" sz="1700" dirty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i="1" dirty="0" err="1" smtClean="0"/>
                        <a:t>Неверно</a:t>
                      </a:r>
                      <a:endParaRPr lang="ru-RU" sz="1700" dirty="0"/>
                    </a:p>
                  </a:txBody>
                  <a:tcPr marL="70376" marR="70376" marT="43765" marB="43765"/>
                </a:tc>
              </a:tr>
              <a:tr h="437724">
                <a:tc>
                  <a:txBody>
                    <a:bodyPr/>
                    <a:lstStyle/>
                    <a:p>
                      <a:pPr marL="0" marR="0" indent="0" algn="l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Чем хуже состояние дороги, тем короче тормозной путь</a:t>
                      </a:r>
                      <a:endParaRPr lang="ru-RU" sz="1800" b="1" dirty="0" smtClean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 marL="70376" marR="70376" marT="43765" marB="43765"/>
                </a:tc>
              </a:tr>
              <a:tr h="437724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Чем больше начальная скорость, тем длиннее тормозной путь на сухом асфальте</a:t>
                      </a:r>
                      <a:endParaRPr lang="ru-RU" sz="1800" b="0" dirty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 marL="70376" marR="70376" marT="43765" marB="43765"/>
                </a:tc>
              </a:tr>
              <a:tr h="617508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Длина тормозного пути на мокром асфальте более чем в 1,5 раза больше длины тормозного пути на сухом асфальте</a:t>
                      </a:r>
                      <a:endParaRPr lang="ru-RU" sz="1800" b="0" dirty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 marL="70376" marR="70376" marT="43765" marB="43765"/>
                </a:tc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44379" y="148812"/>
            <a:ext cx="1809549" cy="65372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411" y="683394"/>
            <a:ext cx="8577142" cy="589122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900" b="1" u="sng" dirty="0" smtClean="0"/>
              <a:t>Вопрос 2</a:t>
            </a:r>
          </a:p>
          <a:p>
            <a:pPr algn="just">
              <a:buNone/>
            </a:pPr>
            <a:r>
              <a:rPr lang="ru-RU" sz="1900" dirty="0" smtClean="0"/>
              <a:t>Для расчета ориентировочной длины тормозного пути легкового автомобиля можно использовать формулу:  , где </a:t>
            </a:r>
            <a:r>
              <a:rPr lang="en-US" sz="1900" i="1" dirty="0" smtClean="0"/>
              <a:t>S</a:t>
            </a:r>
            <a:r>
              <a:rPr lang="ru-RU" sz="1900" i="1" dirty="0" smtClean="0"/>
              <a:t> </a:t>
            </a:r>
            <a:r>
              <a:rPr lang="ru-RU" sz="1900" dirty="0" smtClean="0"/>
              <a:t>– длина тормозного пути, выраженная в метрах</a:t>
            </a:r>
            <a:r>
              <a:rPr lang="ru-RU" sz="1900" i="1" dirty="0" smtClean="0"/>
              <a:t>, </a:t>
            </a:r>
            <a:r>
              <a:rPr lang="en-US" sz="1900" i="1" dirty="0" smtClean="0"/>
              <a:t>v </a:t>
            </a:r>
            <a:r>
              <a:rPr lang="ru-RU" sz="1900" dirty="0" smtClean="0"/>
              <a:t>– скорость автомобиля в момент начала торможения, выраженная в км/ч, </a:t>
            </a:r>
            <a:r>
              <a:rPr lang="en-US" sz="1900" i="1" dirty="0" smtClean="0"/>
              <a:t>k</a:t>
            </a:r>
            <a:r>
              <a:rPr lang="en-US" sz="1900" dirty="0" smtClean="0"/>
              <a:t> </a:t>
            </a:r>
            <a:r>
              <a:rPr lang="ru-RU" sz="1900" dirty="0" smtClean="0"/>
              <a:t>– коэффициент сцепления с дорогой. Формула дает ориентировочное значение, так как тормозной путь может зависеть, помимо параметров, вошедших в формулу, еще и от состояния тормозной системы и колес автомобиля, а также от его веса.</a:t>
            </a:r>
            <a:r>
              <a:rPr lang="ru-RU" sz="1900" b="1" dirty="0" smtClean="0"/>
              <a:t/>
            </a:r>
            <a:br>
              <a:rPr lang="ru-RU" sz="1900" b="1" dirty="0" smtClean="0"/>
            </a:br>
            <a:r>
              <a:rPr lang="ru-RU" sz="1900" dirty="0" smtClean="0"/>
              <a:t>Значения </a:t>
            </a:r>
            <a:r>
              <a:rPr lang="en-US" sz="1900" i="1" dirty="0" smtClean="0"/>
              <a:t>k</a:t>
            </a:r>
            <a:r>
              <a:rPr lang="ru-RU" sz="1900" dirty="0" smtClean="0"/>
              <a:t> - коэффициента сцепления с дорогой приведены в таблице:</a:t>
            </a:r>
            <a:endParaRPr lang="ru-RU" sz="1900" b="1" dirty="0" smtClean="0"/>
          </a:p>
          <a:p>
            <a:pPr>
              <a:buNone/>
            </a:pPr>
            <a:r>
              <a:rPr lang="ru-RU" sz="1900" dirty="0" smtClean="0"/>
              <a:t> </a:t>
            </a:r>
            <a:endParaRPr lang="ru-RU" sz="1900" b="1" dirty="0" smtClean="0"/>
          </a:p>
          <a:p>
            <a:pPr>
              <a:buNone/>
            </a:pPr>
            <a:r>
              <a:rPr lang="ru-RU" sz="1900" dirty="0" smtClean="0"/>
              <a:t> </a:t>
            </a:r>
            <a:endParaRPr lang="ru-RU" sz="1900" b="1" dirty="0" smtClean="0"/>
          </a:p>
          <a:p>
            <a:pPr>
              <a:buNone/>
            </a:pPr>
            <a:endParaRPr lang="ru-RU" sz="1900" dirty="0" smtClean="0"/>
          </a:p>
          <a:p>
            <a:pPr>
              <a:buNone/>
            </a:pPr>
            <a:endParaRPr lang="ru-RU" sz="1900" dirty="0" smtClean="0"/>
          </a:p>
          <a:p>
            <a:pPr>
              <a:buNone/>
            </a:pPr>
            <a:endParaRPr lang="ru-RU" sz="1900" dirty="0" smtClean="0"/>
          </a:p>
          <a:p>
            <a:pPr>
              <a:buNone/>
            </a:pPr>
            <a:endParaRPr lang="ru-RU" sz="1900" dirty="0" smtClean="0"/>
          </a:p>
          <a:p>
            <a:pPr>
              <a:buNone/>
            </a:pPr>
            <a:endParaRPr lang="ru-RU" sz="1900" dirty="0" smtClean="0"/>
          </a:p>
          <a:p>
            <a:pPr algn="just">
              <a:buNone/>
            </a:pPr>
            <a:r>
              <a:rPr lang="ru-RU" sz="1900" dirty="0" smtClean="0"/>
              <a:t>Автомобиль, двигавшийся на резине без шипов по мокрой дороге со скоростью 60 км/ч,  начал торможение. Вычислите длину его тормозного пути. Результат округлите. Точность округления задайте самостоятельно. Объясните свой выбор точности округления.</a:t>
            </a:r>
            <a:r>
              <a:rPr lang="ru-RU" dirty="0" smtClean="0"/>
              <a:t>	</a:t>
            </a: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69278" y="3015684"/>
          <a:ext cx="8362966" cy="1774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8060"/>
                <a:gridCol w="1514906"/>
              </a:tblGrid>
              <a:tr h="354981">
                <a:tc>
                  <a:txBody>
                    <a:bodyPr/>
                    <a:lstStyle/>
                    <a:p>
                      <a:pPr marL="0" marR="0" indent="0" algn="ctr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i="1" dirty="0" smtClean="0"/>
                        <a:t>Особенности движения автомобиля</a:t>
                      </a:r>
                      <a:endParaRPr lang="ru-RU" sz="1700" b="1" dirty="0" smtClean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pPr marL="0" marR="0" indent="0" algn="ctr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i="1" dirty="0" smtClean="0"/>
                        <a:t>Значение </a:t>
                      </a:r>
                      <a:r>
                        <a:rPr lang="en-US" sz="1700" i="1" dirty="0" smtClean="0"/>
                        <a:t>k</a:t>
                      </a:r>
                      <a:endParaRPr lang="ru-RU" sz="1700" b="1" dirty="0" smtClean="0"/>
                    </a:p>
                  </a:txBody>
                  <a:tcPr marL="70376" marR="70376" marT="43765" marB="43765"/>
                </a:tc>
              </a:tr>
              <a:tr h="354981">
                <a:tc>
                  <a:txBody>
                    <a:bodyPr/>
                    <a:lstStyle/>
                    <a:p>
                      <a:pPr marL="0" marR="0" indent="0" algn="l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на резине без шипов по сухому асфальту по ровной траектории</a:t>
                      </a:r>
                      <a:endParaRPr lang="ru-RU" sz="1700" b="1" dirty="0" smtClean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0,7</a:t>
                      </a:r>
                      <a:endParaRPr lang="ru-RU" sz="1700" dirty="0"/>
                    </a:p>
                  </a:txBody>
                  <a:tcPr marL="70376" marR="70376" marT="43765" marB="43765"/>
                </a:tc>
              </a:tr>
              <a:tr h="354981">
                <a:tc>
                  <a:txBody>
                    <a:bodyPr/>
                    <a:lstStyle/>
                    <a:p>
                      <a:pPr marL="0" marR="0" indent="0" algn="l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на резине без шипов по мокрой дороге</a:t>
                      </a:r>
                      <a:endParaRPr lang="ru-RU" sz="1700" b="1" dirty="0" smtClean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0,4</a:t>
                      </a:r>
                      <a:endParaRPr lang="ru-RU" sz="1700" dirty="0"/>
                    </a:p>
                  </a:txBody>
                  <a:tcPr marL="70376" marR="70376" marT="43765" marB="43765"/>
                </a:tc>
              </a:tr>
              <a:tr h="354981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по укатанному снегу</a:t>
                      </a:r>
                      <a:endParaRPr lang="ru-RU" sz="1700" b="1" dirty="0" smtClean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0,2</a:t>
                      </a:r>
                      <a:endParaRPr lang="ru-RU" sz="1700" dirty="0"/>
                    </a:p>
                  </a:txBody>
                  <a:tcPr marL="70376" marR="70376" marT="43765" marB="43765"/>
                </a:tc>
              </a:tr>
              <a:tr h="354981">
                <a:tc>
                  <a:txBody>
                    <a:bodyPr/>
                    <a:lstStyle/>
                    <a:p>
                      <a:pPr marL="0" marR="0" indent="0" algn="l" defTabSz="10425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по обледенелой дороге</a:t>
                      </a:r>
                      <a:endParaRPr lang="ru-RU" sz="1700" b="1" dirty="0" smtClean="0"/>
                    </a:p>
                  </a:txBody>
                  <a:tcPr marL="70376" marR="70376" marT="43765" marB="43765"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0,1</a:t>
                      </a:r>
                      <a:endParaRPr lang="ru-RU" sz="1700" dirty="0"/>
                    </a:p>
                  </a:txBody>
                  <a:tcPr marL="70376" marR="70376" marT="43765" marB="43765"/>
                </a:tc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7141944" y="158437"/>
            <a:ext cx="1761423" cy="6363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6509" y="423512"/>
            <a:ext cx="8354729" cy="1280160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Структура оценки математической грамотности 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77516" y="1828800"/>
            <a:ext cx="8181473" cy="4398745"/>
          </a:xfrm>
        </p:spPr>
        <p:txBody>
          <a:bodyPr/>
          <a:lstStyle/>
          <a:p>
            <a:r>
              <a:rPr lang="ru-RU" sz="2400" dirty="0" smtClean="0"/>
              <a:t>Математическое 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содержание</a:t>
            </a:r>
            <a:r>
              <a:rPr lang="ru-RU" sz="2400" dirty="0" smtClean="0"/>
              <a:t>, которое используется в тестовых заданиях (предметное ядро функциональной грамотности)</a:t>
            </a:r>
          </a:p>
          <a:p>
            <a:pPr lvl="0"/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Когнитивные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процессы </a:t>
            </a:r>
            <a:r>
              <a:rPr lang="ru-RU" sz="2400" i="1" dirty="0" smtClean="0"/>
              <a:t>(составляющие интеллектуальной деятельности)</a:t>
            </a:r>
            <a:r>
              <a:rPr lang="ru-RU" sz="2400" dirty="0" smtClean="0"/>
              <a:t>, которые описывают, что делает ученик, чтобы связать контекст, в котором представлена проблема, с математикой, необходимой для её решения </a:t>
            </a:r>
          </a:p>
          <a:p>
            <a:pPr lvl="0"/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Контекст</a:t>
            </a:r>
            <a:r>
              <a:rPr lang="ru-RU" sz="2400" i="1" dirty="0" smtClean="0"/>
              <a:t>,</a:t>
            </a:r>
            <a:r>
              <a:rPr lang="ru-RU" sz="2400" dirty="0" smtClean="0"/>
              <a:t>  в котором представлена проблема.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76652" y="138441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0438" y="195713"/>
            <a:ext cx="6612555" cy="737937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Характеристики задания «Тормозной путь»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2" y="1299411"/>
            <a:ext cx="8229600" cy="5275203"/>
          </a:xfrm>
        </p:spPr>
        <p:txBody>
          <a:bodyPr>
            <a:noAutofit/>
          </a:bodyPr>
          <a:lstStyle/>
          <a:p>
            <a:pPr>
              <a:spcAft>
                <a:spcPts val="504"/>
              </a:spcAft>
            </a:pPr>
            <a:r>
              <a:rPr lang="ru-RU" sz="2000" dirty="0" smtClean="0"/>
              <a:t>Область математического содержания: Изменение и зависимости</a:t>
            </a:r>
          </a:p>
          <a:p>
            <a:pPr>
              <a:spcAft>
                <a:spcPts val="504"/>
              </a:spcAft>
            </a:pPr>
            <a:r>
              <a:rPr lang="ru-RU" sz="2000" dirty="0" smtClean="0"/>
              <a:t>Контекст: Общественная жизнь</a:t>
            </a:r>
          </a:p>
          <a:p>
            <a:pPr>
              <a:spcAft>
                <a:spcPts val="504"/>
              </a:spcAft>
            </a:pPr>
            <a:r>
              <a:rPr lang="ru-RU" sz="2000" dirty="0" smtClean="0"/>
              <a:t>Когнитивная деятельность: </a:t>
            </a:r>
          </a:p>
          <a:p>
            <a:pPr>
              <a:spcAft>
                <a:spcPts val="504"/>
              </a:spcAft>
              <a:buNone/>
            </a:pPr>
            <a:r>
              <a:rPr lang="ru-RU" sz="2000" i="1" dirty="0" smtClean="0"/>
              <a:t>	вопрос 1</a:t>
            </a:r>
            <a:r>
              <a:rPr lang="ru-RU" sz="2000" dirty="0" smtClean="0"/>
              <a:t> – Интерпретировать; </a:t>
            </a:r>
            <a:r>
              <a:rPr lang="ru-RU" sz="2000" i="1" dirty="0" smtClean="0"/>
              <a:t>вопрос 2</a:t>
            </a:r>
            <a:r>
              <a:rPr lang="ru-RU" sz="2000" dirty="0" smtClean="0"/>
              <a:t>: Применять</a:t>
            </a:r>
          </a:p>
          <a:p>
            <a:pPr>
              <a:spcAft>
                <a:spcPts val="504"/>
              </a:spcAft>
            </a:pPr>
            <a:r>
              <a:rPr lang="ru-RU" sz="2000" dirty="0" smtClean="0"/>
              <a:t>Уровень сложности: </a:t>
            </a:r>
            <a:r>
              <a:rPr lang="ru-RU" sz="2000" i="1" dirty="0" smtClean="0"/>
              <a:t>оба вопроса </a:t>
            </a:r>
            <a:r>
              <a:rPr lang="ru-RU" sz="2000" dirty="0" smtClean="0"/>
              <a:t>- 2 </a:t>
            </a:r>
          </a:p>
          <a:p>
            <a:pPr>
              <a:spcAft>
                <a:spcPts val="504"/>
              </a:spcAft>
            </a:pPr>
            <a:r>
              <a:rPr lang="ru-RU" sz="2000" dirty="0" smtClean="0"/>
              <a:t>Проверяются знания/умения:  </a:t>
            </a:r>
          </a:p>
          <a:p>
            <a:pPr>
              <a:spcAft>
                <a:spcPts val="504"/>
              </a:spcAft>
              <a:buNone/>
            </a:pPr>
            <a:r>
              <a:rPr lang="ru-RU" sz="2000" i="1" dirty="0" smtClean="0"/>
              <a:t>вопрос 1</a:t>
            </a:r>
            <a:r>
              <a:rPr lang="ru-RU" sz="2000" dirty="0" smtClean="0"/>
              <a:t>: интерпретировать данные столбчатой диаграммы, устанавливать закономерность, проверять истинность утверждений  </a:t>
            </a:r>
          </a:p>
          <a:p>
            <a:pPr>
              <a:spcAft>
                <a:spcPts val="504"/>
              </a:spcAft>
              <a:buNone/>
            </a:pPr>
            <a:r>
              <a:rPr lang="ru-RU" sz="2000" i="1" dirty="0" smtClean="0"/>
              <a:t>вопрос 2: </a:t>
            </a:r>
            <a:r>
              <a:rPr lang="ru-RU" sz="2000" dirty="0" smtClean="0"/>
              <a:t>выполнять вычисления по формуле, округлять, самостоятельно задавать точность округления, обосновывать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73255" y="148812"/>
            <a:ext cx="1848050" cy="667631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6598" y="980918"/>
            <a:ext cx="3591067" cy="3090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062" y="1568920"/>
            <a:ext cx="3766082" cy="31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964"/>
            <a:ext cx="8961120" cy="680185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>
                <a:solidFill>
                  <a:schemeClr val="tx1"/>
                </a:solidFill>
              </a:rPr>
              <a:t>Факторы достижения наивысших результатов</a:t>
            </a:r>
            <a:endParaRPr lang="ru-RU" sz="3200" dirty="0"/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7657" y="2146122"/>
            <a:ext cx="3878980" cy="3046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5197642" y="4822256"/>
            <a:ext cx="338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Не нравится изучать – 33%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90737" y="5388543"/>
            <a:ext cx="4620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Не вовлечены в учебный процесс – 11%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12042" y="4098759"/>
            <a:ext cx="3031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Не уверены в своих силах – 46%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63040" y="6096165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Не понимают значимость математики – 17%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632" y="2880234"/>
            <a:ext cx="3670681" cy="3063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 l="33074" t="63661" r="32670" b="16389"/>
          <a:stretch>
            <a:fillRect/>
          </a:stretch>
        </p:blipFill>
        <p:spPr bwMode="auto">
          <a:xfrm>
            <a:off x="7501477" y="6173481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88640"/>
            <a:ext cx="8678768" cy="658383"/>
          </a:xfrm>
        </p:spPr>
        <p:txBody>
          <a:bodyPr>
            <a:noAutofit/>
          </a:bodyPr>
          <a:lstStyle/>
          <a:p>
            <a:pPr algn="r">
              <a:lnSpc>
                <a:spcPct val="80000"/>
              </a:lnSpc>
            </a:pPr>
            <a:r>
              <a:rPr lang="ru-RU" sz="3200" dirty="0" smtClean="0"/>
              <a:t>Формирование МГ. Текстовые задачи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635267"/>
            <a:ext cx="8501122" cy="610241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Из опыта анализа разработки и использования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</a:rPr>
              <a:t>компетентностно-ориентированных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заданий по математике (Ларина Г.С.):</a:t>
            </a:r>
          </a:p>
          <a:p>
            <a:pPr>
              <a:spcAft>
                <a:spcPts val="600"/>
              </a:spcAft>
              <a:buFont typeface="Wingdings" pitchFamily="2" charset="2"/>
              <a:buChar char="w"/>
            </a:pPr>
            <a:r>
              <a:rPr lang="ru-RU" sz="2000" b="0" i="1" dirty="0" smtClean="0"/>
              <a:t>Не любая текстовая задача является </a:t>
            </a:r>
            <a:r>
              <a:rPr lang="ru-RU" sz="2000" b="0" i="1" dirty="0" err="1" smtClean="0"/>
              <a:t>компетентностно-ориентированной</a:t>
            </a:r>
            <a:endParaRPr lang="ru-RU" sz="2000" b="0" i="1" dirty="0" smtClean="0"/>
          </a:p>
          <a:p>
            <a:pPr>
              <a:spcAft>
                <a:spcPts val="600"/>
              </a:spcAft>
              <a:buFont typeface="Wingdings" pitchFamily="2" charset="2"/>
              <a:buChar char="w"/>
            </a:pPr>
            <a:r>
              <a:rPr lang="ru-RU" sz="2000" b="0" i="1" dirty="0" smtClean="0"/>
              <a:t>Большинство разрабатываемых заданий относятся к математическому моделированию и чаще всего не обладают ситуационной значимостью и новизной формулировки</a:t>
            </a:r>
          </a:p>
          <a:p>
            <a:pPr>
              <a:spcAft>
                <a:spcPts val="600"/>
              </a:spcAft>
              <a:buFont typeface="Wingdings" pitchFamily="2" charset="2"/>
              <a:buChar char="w"/>
            </a:pPr>
            <a:r>
              <a:rPr lang="ru-RU" sz="2000" b="0" i="1" dirty="0" smtClean="0"/>
              <a:t>В задачах редко используется личный опыт учащихся (например, покупки в магазине)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Задача 1. </a:t>
            </a:r>
            <a:r>
              <a:rPr lang="ru-RU" sz="2000" dirty="0" smtClean="0"/>
              <a:t>«Сергей поймал 20 рыб и сложил их в ведро. Пока он складывал удочки, десятую часть всех рыб утащила кошка. На сколько уменьшилось число рыб в ведре?»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Задача 2. </a:t>
            </a:r>
            <a:r>
              <a:rPr lang="ru-RU" sz="2000" dirty="0" smtClean="0"/>
              <a:t>«В песочницу квадратной формы с длиной боковой стены, равной 2 м, требуется насыпать песок – по 10 кг на один квадратный метр. Сколько килограммов песка нужно для 10 таких песочниц?»</a:t>
            </a:r>
          </a:p>
          <a:p>
            <a:pPr>
              <a:spcAft>
                <a:spcPts val="600"/>
              </a:spcAft>
              <a:buFont typeface="Wingdings" pitchFamily="2" charset="2"/>
              <a:buChar char="w"/>
            </a:pPr>
            <a:endParaRPr lang="ru-RU" sz="2000" b="0" i="1" dirty="0" smtClean="0"/>
          </a:p>
          <a:p>
            <a:pPr>
              <a:spcAft>
                <a:spcPts val="600"/>
              </a:spcAft>
              <a:buFont typeface="Wingdings" pitchFamily="2" charset="2"/>
              <a:buChar char="w"/>
            </a:pPr>
            <a:endParaRPr lang="ru-RU" b="0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46581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31006"/>
            <a:ext cx="8643998" cy="683394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Формирование МГ. Что  делать?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257" y="1020278"/>
            <a:ext cx="8547233" cy="5694870"/>
          </a:xfrm>
        </p:spPr>
        <p:txBody>
          <a:bodyPr>
            <a:normAutofit fontScale="92500" lnSpcReduction="20000"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/>
              <a:t>Помнить о </a:t>
            </a:r>
            <a:r>
              <a:rPr lang="ru-RU" sz="2400" dirty="0" smtClean="0">
                <a:solidFill>
                  <a:srgbClr val="7030A0"/>
                </a:solidFill>
              </a:rPr>
              <a:t>системности</a:t>
            </a:r>
            <a:r>
              <a:rPr lang="ru-RU" sz="2400" dirty="0" smtClean="0"/>
              <a:t> формируемых математических знаний, о необходимости теоретической базы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/>
              <a:t>формировать </a:t>
            </a:r>
            <a:r>
              <a:rPr lang="ru-RU" sz="2400" dirty="0" smtClean="0">
                <a:solidFill>
                  <a:srgbClr val="7030A0"/>
                </a:solidFill>
              </a:rPr>
              <a:t>готовность</a:t>
            </a:r>
            <a:r>
              <a:rPr lang="ru-RU" sz="2400" dirty="0" smtClean="0"/>
              <a:t> к взаимодействию с математической стороной окружающего мира - погружать в реальные ситуации (отдельные задания; цепочки заданий, объединенных ситуацией, проектные работы)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/>
              <a:t>формировать </a:t>
            </a:r>
            <a:r>
              <a:rPr lang="ru-RU" sz="2400" dirty="0" smtClean="0">
                <a:solidFill>
                  <a:srgbClr val="7030A0"/>
                </a:solidFill>
              </a:rPr>
              <a:t>опыт</a:t>
            </a:r>
            <a:r>
              <a:rPr lang="ru-RU" sz="2400" dirty="0" smtClean="0"/>
              <a:t> поиска путей решения жизненных задач, учить математическому </a:t>
            </a:r>
            <a:r>
              <a:rPr lang="ru-RU" sz="2400" dirty="0" smtClean="0">
                <a:solidFill>
                  <a:srgbClr val="7030A0"/>
                </a:solidFill>
              </a:rPr>
              <a:t>моделированию</a:t>
            </a:r>
            <a:r>
              <a:rPr lang="ru-RU" sz="2400" dirty="0" smtClean="0"/>
              <a:t> реальных ситуаций и переносить способы решения учебных задач на реальные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/>
              <a:t>развивать когнитивную сферу, учить познавать мир, решать задачи </a:t>
            </a:r>
            <a:r>
              <a:rPr lang="ru-RU" sz="2400" dirty="0" smtClean="0">
                <a:solidFill>
                  <a:srgbClr val="7030A0"/>
                </a:solidFill>
              </a:rPr>
              <a:t>разными способами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/>
              <a:t>формировать коммуникативную, читательскую, информационную, социальную </a:t>
            </a:r>
            <a:r>
              <a:rPr lang="ru-RU" sz="2400" dirty="0" smtClean="0">
                <a:solidFill>
                  <a:srgbClr val="7030A0"/>
                </a:solidFill>
              </a:rPr>
              <a:t>компетенции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/>
              <a:t>развивать </a:t>
            </a:r>
            <a:r>
              <a:rPr lang="ru-RU" sz="2400" dirty="0" smtClean="0">
                <a:solidFill>
                  <a:srgbClr val="7030A0"/>
                </a:solidFill>
              </a:rPr>
              <a:t>регулятивную</a:t>
            </a:r>
            <a:r>
              <a:rPr lang="ru-RU" sz="2400" dirty="0" smtClean="0"/>
              <a:t> сферы и рефлексию: учить планировать деятельность, конструировать алгоритмы (вычисления, построения и пр.), контролировать процесс и результат, выполнять проверку на соответствие исходным данным и правдоподобие, коррекцию и оценку результата деятельности.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endParaRPr lang="ru-RU" sz="2400" dirty="0" smtClean="0"/>
          </a:p>
          <a:p>
            <a:pPr lvl="0">
              <a:spcBef>
                <a:spcPts val="0"/>
              </a:spcBef>
            </a:pPr>
            <a:endParaRPr lang="ru-RU" sz="2200" dirty="0" smtClean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73255" y="148812"/>
            <a:ext cx="1848050" cy="667631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36884" y="356136"/>
            <a:ext cx="8422105" cy="1193532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ru-RU" sz="3200" dirty="0" smtClean="0"/>
              <a:t>Важнейшее </a:t>
            </a:r>
            <a:r>
              <a:rPr lang="ru-RU" sz="3200" dirty="0" err="1" smtClean="0"/>
              <a:t>общеучебное</a:t>
            </a:r>
            <a:r>
              <a:rPr lang="ru-RU" sz="3200" dirty="0" smtClean="0"/>
              <a:t> действие –</a:t>
            </a:r>
            <a:r>
              <a:rPr lang="ru-RU" sz="3200" i="1" dirty="0" smtClean="0"/>
              <a:t>смысловое чтение</a:t>
            </a:r>
            <a:endParaRPr lang="ru-RU" sz="32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135" y="1742173"/>
            <a:ext cx="8489482" cy="4957010"/>
          </a:xfrm>
        </p:spPr>
        <p:txBody>
          <a:bodyPr rtlCol="0">
            <a:normAutofit/>
          </a:bodyPr>
          <a:lstStyle/>
          <a:p>
            <a:pPr marL="609600" indent="-60960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/>
              <a:t>Смысловое </a:t>
            </a:r>
            <a:r>
              <a:rPr lang="ru-RU" sz="2400" dirty="0"/>
              <a:t>чтение как </a:t>
            </a:r>
            <a:r>
              <a:rPr lang="ru-RU" sz="2400" dirty="0" err="1"/>
              <a:t>метапредметный</a:t>
            </a:r>
            <a:r>
              <a:rPr lang="ru-RU" sz="2400" dirty="0"/>
              <a:t> </a:t>
            </a:r>
            <a:r>
              <a:rPr lang="ru-RU" sz="2400" dirty="0" smtClean="0"/>
              <a:t>результат </a:t>
            </a:r>
            <a:r>
              <a:rPr lang="ru-RU" sz="2400" dirty="0"/>
              <a:t>формируется в основной школе: </a:t>
            </a:r>
            <a:r>
              <a:rPr lang="ru-RU" sz="2400" dirty="0" smtClean="0"/>
              <a:t>с </a:t>
            </a:r>
            <a:r>
              <a:rPr lang="ru-RU" sz="2400" dirty="0"/>
              <a:t>5-го </a:t>
            </a:r>
            <a:r>
              <a:rPr lang="ru-RU" sz="2400" dirty="0" smtClean="0"/>
              <a:t>по </a:t>
            </a:r>
            <a:r>
              <a:rPr lang="ru-RU" sz="2400" dirty="0"/>
              <a:t>9-й </a:t>
            </a:r>
            <a:r>
              <a:rPr lang="ru-RU" sz="2400" dirty="0" err="1" smtClean="0"/>
              <a:t>кл</a:t>
            </a:r>
            <a:r>
              <a:rPr lang="ru-RU" sz="2400" dirty="0" smtClean="0"/>
              <a:t>.</a:t>
            </a:r>
          </a:p>
          <a:p>
            <a:pPr marL="609600" indent="-609600">
              <a:buNone/>
              <a:defRPr/>
            </a:pPr>
            <a:r>
              <a:rPr lang="ru-RU" sz="2400" dirty="0" smtClean="0"/>
              <a:t>Смысловое чтение – это: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400" dirty="0" smtClean="0">
                <a:solidFill>
                  <a:srgbClr val="7030A0"/>
                </a:solidFill>
              </a:rPr>
              <a:t>извлечение </a:t>
            </a:r>
            <a:r>
              <a:rPr lang="ru-RU" sz="2400" dirty="0" smtClean="0"/>
              <a:t>информации; определение основной и второстепенной информации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400" dirty="0" smtClean="0">
                <a:solidFill>
                  <a:srgbClr val="7030A0"/>
                </a:solidFill>
              </a:rPr>
              <a:t>построение речевых высказываний</a:t>
            </a:r>
            <a:r>
              <a:rPr lang="ru-RU" sz="2400" dirty="0" smtClean="0"/>
              <a:t>, адекватно, осознанно и произвольно передающий содержание текста, дающих ответ на вопрос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400" dirty="0" smtClean="0">
                <a:solidFill>
                  <a:srgbClr val="7030A0"/>
                </a:solidFill>
              </a:rPr>
              <a:t>логические действия</a:t>
            </a:r>
            <a:r>
              <a:rPr lang="ru-RU" sz="2400" dirty="0" smtClean="0"/>
              <a:t>, направленные на анализ, обобщение, классификацию, установление причинно-следственных связей, аналогии, рассуждения и умозаключения на основе прочитанного текста</a:t>
            </a:r>
          </a:p>
          <a:p>
            <a:pPr marL="609600" indent="-609600" eaLnBrk="1" fontAlgn="auto" hangingPunct="1">
              <a:spcAft>
                <a:spcPts val="600"/>
              </a:spcAft>
              <a:buFont typeface="Arial" pitchFamily="34" charset="0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5011" y="211757"/>
            <a:ext cx="8479855" cy="1241658"/>
          </a:xfrm>
        </p:spPr>
        <p:txBody>
          <a:bodyPr>
            <a:normAutofit/>
          </a:bodyPr>
          <a:lstStyle/>
          <a:p>
            <a:pPr algn="r" eaLnBrk="1" hangingPunct="1"/>
            <a:r>
              <a:rPr lang="ru-RU" sz="3200" dirty="0" smtClean="0"/>
              <a:t>Особенности </a:t>
            </a:r>
            <a:br>
              <a:rPr lang="ru-RU" sz="3200" dirty="0" smtClean="0"/>
            </a:br>
            <a:r>
              <a:rPr lang="ru-RU" sz="3200" dirty="0" smtClean="0"/>
              <a:t>математических текстов. Как читать? </a:t>
            </a:r>
          </a:p>
        </p:txBody>
      </p:sp>
      <p:sp>
        <p:nvSpPr>
          <p:cNvPr id="133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57187" y="1328286"/>
            <a:ext cx="8536556" cy="535164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200" dirty="0" smtClean="0"/>
              <a:t>Абстрактность освещаемых вопросов</a:t>
            </a:r>
          </a:p>
          <a:p>
            <a:pPr eaLnBrk="1" hangingPunct="1"/>
            <a:r>
              <a:rPr lang="ru-RU" sz="2200" dirty="0" smtClean="0"/>
              <a:t>Лаконичность изложения</a:t>
            </a:r>
          </a:p>
          <a:p>
            <a:pPr eaLnBrk="1" hangingPunct="1"/>
            <a:r>
              <a:rPr lang="ru-RU" sz="2200" dirty="0" smtClean="0"/>
              <a:t>Логическое построение</a:t>
            </a:r>
          </a:p>
          <a:p>
            <a:pPr eaLnBrk="1" hangingPunct="1"/>
            <a:r>
              <a:rPr lang="ru-RU" sz="2200" dirty="0" smtClean="0"/>
              <a:t>Использование символики</a:t>
            </a:r>
          </a:p>
          <a:p>
            <a:pPr eaLnBrk="1" hangingPunct="1"/>
            <a:r>
              <a:rPr lang="ru-RU" sz="2200" dirty="0" smtClean="0"/>
              <a:t>Наличие графической информации</a:t>
            </a:r>
          </a:p>
          <a:p>
            <a:pPr eaLnBrk="1" hangingPunct="1"/>
            <a:r>
              <a:rPr lang="ru-RU" sz="2200" dirty="0" smtClean="0"/>
              <a:t>Учебный характер</a:t>
            </a:r>
          </a:p>
          <a:p>
            <a:pPr algn="r"/>
            <a:r>
              <a:rPr lang="ru-RU" sz="2000" dirty="0" smtClean="0"/>
              <a:t>Не пропускать, не перескакивать – </a:t>
            </a:r>
          </a:p>
          <a:p>
            <a:pPr algn="r">
              <a:buNone/>
            </a:pPr>
            <a:r>
              <a:rPr lang="ru-RU" sz="2000" dirty="0" smtClean="0"/>
              <a:t>   пробелов быть не должно, важно каждое слово!</a:t>
            </a:r>
          </a:p>
          <a:p>
            <a:pPr algn="r"/>
            <a:r>
              <a:rPr lang="ru-RU" sz="2000" dirty="0" smtClean="0"/>
              <a:t>Следить за логикой изложения</a:t>
            </a:r>
          </a:p>
          <a:p>
            <a:pPr algn="r"/>
            <a:r>
              <a:rPr lang="ru-RU" sz="2000" dirty="0" smtClean="0"/>
              <a:t>«Разворачивать» то, что свернуто (преобразования, логические переходы)</a:t>
            </a:r>
          </a:p>
          <a:p>
            <a:pPr algn="r"/>
            <a:r>
              <a:rPr lang="ru-RU" sz="2000" dirty="0" smtClean="0"/>
              <a:t>Повторять самому преобразования и построения</a:t>
            </a:r>
          </a:p>
          <a:p>
            <a:pPr algn="r"/>
            <a:r>
              <a:rPr lang="ru-RU" sz="2000" dirty="0" smtClean="0"/>
              <a:t>Проверять на своих примерах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13316" name="Picture 4" descr="925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5788" y="1561850"/>
            <a:ext cx="2625141" cy="1968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512" y="234215"/>
            <a:ext cx="8489482" cy="795689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Смысловое чтение. Группы умений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4261" y="1087655"/>
            <a:ext cx="6266045" cy="5553777"/>
          </a:xfrm>
        </p:spPr>
        <p:txBody>
          <a:bodyPr>
            <a:normAutofit fontScale="85000" lnSpcReduction="10000"/>
          </a:bodyPr>
          <a:lstStyle/>
          <a:p>
            <a:r>
              <a:rPr lang="ru-RU" sz="2400" i="1" dirty="0" smtClean="0"/>
              <a:t>1 группа: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определять основную идею текста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находить информацию, представленную в явном виде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формулировать прямые выводы и заключения на основе фактов, имеющихся в тексте</a:t>
            </a:r>
          </a:p>
          <a:p>
            <a:r>
              <a:rPr lang="ru-RU" sz="2400" i="1" dirty="0" smtClean="0"/>
              <a:t>2 группа: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анализировать, интерпретировать и обобщать  информацию, представленную в тексте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формулировать сложные выводы и оценочные суждения на основе фактов, имеющихся в тексте</a:t>
            </a:r>
          </a:p>
          <a:p>
            <a:r>
              <a:rPr lang="ru-RU" sz="2400" i="1" dirty="0" smtClean="0"/>
              <a:t>3 группа: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использовать новую информацию для решения задач, получения нового знания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img5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786" y="1083600"/>
            <a:ext cx="1477464" cy="2238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169795" y="3502605"/>
            <a:ext cx="28394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i="1" dirty="0" err="1" smtClean="0"/>
              <a:t>Метапредметные</a:t>
            </a:r>
            <a:r>
              <a:rPr lang="ru-RU" i="1" dirty="0" smtClean="0"/>
              <a:t> результаты. </a:t>
            </a:r>
          </a:p>
          <a:p>
            <a:pPr algn="r">
              <a:defRPr/>
            </a:pPr>
            <a:r>
              <a:rPr lang="ru-RU" i="1" dirty="0" smtClean="0"/>
              <a:t>Стандартизированные материалы для </a:t>
            </a:r>
          </a:p>
          <a:p>
            <a:pPr algn="r">
              <a:defRPr/>
            </a:pPr>
            <a:r>
              <a:rPr lang="ru-RU" i="1" dirty="0" smtClean="0"/>
              <a:t>промежуточной аттестации. 5 класс. – </a:t>
            </a:r>
          </a:p>
          <a:p>
            <a:pPr algn="r">
              <a:defRPr/>
            </a:pPr>
            <a:r>
              <a:rPr lang="ru-RU" i="1" dirty="0" smtClean="0"/>
              <a:t>М.: Просвещение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883" y="221382"/>
            <a:ext cx="8547234" cy="991402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latin typeface="PragmaticaC" pitchFamily="82" charset="0"/>
              </a:rPr>
              <a:t>Фрагмент учебника под </a:t>
            </a:r>
            <a:r>
              <a:rPr lang="ru-RU" dirty="0" err="1" smtClean="0">
                <a:latin typeface="PragmaticaC" pitchFamily="82" charset="0"/>
              </a:rPr>
              <a:t>ред</a:t>
            </a:r>
            <a:r>
              <a:rPr lang="ru-RU" dirty="0" smtClean="0">
                <a:latin typeface="PragmaticaC" pitchFamily="82" charset="0"/>
              </a:rPr>
              <a:t> Г.В. Дорофеева и </a:t>
            </a:r>
            <a:r>
              <a:rPr lang="ru-RU" dirty="0" err="1" smtClean="0">
                <a:latin typeface="PragmaticaC" pitchFamily="82" charset="0"/>
              </a:rPr>
              <a:t>И.Ф.Шарыгина</a:t>
            </a:r>
            <a:r>
              <a:rPr lang="ru-RU" dirty="0" smtClean="0">
                <a:latin typeface="PragmaticaC" pitchFamily="82" charset="0"/>
              </a:rPr>
              <a:t>. п. </a:t>
            </a:r>
            <a:r>
              <a:rPr lang="ru-RU" b="1" dirty="0" smtClean="0">
                <a:latin typeface="PragmaticaC" pitchFamily="82" charset="0"/>
              </a:rPr>
              <a:t>«Разнообразный мир линий». 5 класс</a:t>
            </a:r>
            <a:r>
              <a:rPr lang="ru-RU" dirty="0" smtClean="0">
                <a:latin typeface="PragmaticaC" pitchFamily="82" charset="0"/>
              </a:rPr>
              <a:t/>
            </a:r>
            <a:br>
              <a:rPr lang="ru-RU" dirty="0" smtClean="0">
                <a:latin typeface="PragmaticaC" pitchFamily="82" charset="0"/>
              </a:rPr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59" y="1359349"/>
            <a:ext cx="4127019" cy="549865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4010" y="1359349"/>
            <a:ext cx="4166852" cy="549865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8303395" cy="1320800"/>
          </a:xfrm>
        </p:spPr>
        <p:txBody>
          <a:bodyPr>
            <a:normAutofit/>
          </a:bodyPr>
          <a:lstStyle/>
          <a:p>
            <a:pPr algn="r"/>
            <a:r>
              <a:rPr lang="ru-RU" sz="3200" dirty="0" err="1" smtClean="0"/>
              <a:t>Компетентностная</a:t>
            </a:r>
            <a:r>
              <a:rPr lang="ru-RU" sz="3200" dirty="0" smtClean="0"/>
              <a:t> компонента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2152" y="2160590"/>
            <a:ext cx="7748335" cy="388077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Коммуникативные умения</a:t>
            </a:r>
          </a:p>
          <a:p>
            <a:r>
              <a:rPr lang="ru-RU" sz="2400" dirty="0" smtClean="0"/>
              <a:t>информационная грамотность</a:t>
            </a:r>
          </a:p>
          <a:p>
            <a:r>
              <a:rPr lang="ru-RU" sz="2400" dirty="0" smtClean="0"/>
              <a:t>читательская грамотность</a:t>
            </a:r>
          </a:p>
          <a:p>
            <a:r>
              <a:rPr lang="ru-RU" sz="2400" dirty="0" smtClean="0"/>
              <a:t>социальные компетенции</a:t>
            </a:r>
            <a:endParaRPr lang="ru-RU" sz="24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Пример. Чтобы решить задачу, связанную с процентами, надо: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находить 20% от числа 25 или число, 20% от которого равно 25 (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предметное умение</a:t>
            </a:r>
            <a:r>
              <a:rPr lang="ru-RU" sz="2400" dirty="0" smtClean="0"/>
              <a:t>) </a:t>
            </a:r>
          </a:p>
          <a:p>
            <a:r>
              <a:rPr lang="ru-RU" sz="2400" dirty="0" smtClean="0"/>
              <a:t>прочесть задачу и понять, что именно требуется найти – процент от числа или число по его проценту (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читательская грамотность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распознать неверную круговую диаграмму, на которой сумма всех частей не равна 100% (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информационная грамотность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сформулировать полученный результат в речевой форме (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коммуникативная грамотность</a:t>
            </a:r>
            <a:r>
              <a:rPr lang="ru-RU" sz="2400" dirty="0" smtClean="0"/>
              <a:t>) в терминах и понятиях соответствующей сюжету социальной сферы (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социальная грамотность</a:t>
            </a:r>
            <a:r>
              <a:rPr lang="ru-RU" sz="2400" dirty="0" smtClean="0"/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2269" y="609599"/>
            <a:ext cx="7863840" cy="834189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PISA-2021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67891" y="1357162"/>
            <a:ext cx="8200723" cy="5034013"/>
          </a:xfrm>
        </p:spPr>
        <p:txBody>
          <a:bodyPr>
            <a:normAutofit fontScale="92500"/>
          </a:bodyPr>
          <a:lstStyle/>
          <a:p>
            <a:r>
              <a:rPr lang="ru-RU" sz="2400" dirty="0" smtClean="0"/>
              <a:t>Особое внимание к оценке математических 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рассуждений</a:t>
            </a:r>
            <a:r>
              <a:rPr lang="ru-RU" sz="2400" i="1" dirty="0" smtClean="0"/>
              <a:t>.</a:t>
            </a:r>
            <a:r>
              <a:rPr lang="ru-RU" sz="2400" dirty="0" smtClean="0"/>
              <a:t> </a:t>
            </a:r>
          </a:p>
          <a:p>
            <a:pPr>
              <a:buNone/>
            </a:pPr>
            <a:r>
              <a:rPr lang="ru-RU" sz="2400" dirty="0" smtClean="0"/>
              <a:t>Новая точка зрения на связь между математическими рассуждениями и решением поставленной проблемы: </a:t>
            </a:r>
          </a:p>
          <a:p>
            <a:pPr>
              <a:buNone/>
            </a:pPr>
            <a:r>
              <a:rPr lang="ru-RU" sz="2400" dirty="0" smtClean="0"/>
              <a:t>Для решения проблемы математически грамотный учащийся сначала должен 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увидеть математическую природу проблемы, представленной в контексте  реального мира,  и сформулировать ее на языке математики</a:t>
            </a:r>
            <a:r>
              <a:rPr lang="ru-RU" sz="2400" dirty="0" smtClean="0"/>
              <a:t>. </a:t>
            </a:r>
          </a:p>
          <a:p>
            <a:pPr>
              <a:buNone/>
            </a:pPr>
            <a:r>
              <a:rPr lang="ru-RU" sz="2400" dirty="0" smtClean="0"/>
              <a:t>Это преобразование требует математических рассуждений и, возможно, является </a:t>
            </a:r>
            <a:r>
              <a:rPr lang="ru-RU" sz="2400" i="1" dirty="0" smtClean="0"/>
              <a:t>центральным  компонентом </a:t>
            </a:r>
            <a:r>
              <a:rPr lang="ru-RU" sz="2400" dirty="0" smtClean="0"/>
              <a:t>того, что значит быть математически грамотным.</a:t>
            </a:r>
          </a:p>
          <a:p>
            <a:pPr>
              <a:buNone/>
            </a:pPr>
            <a:endParaRPr lang="ru-RU" sz="2400" dirty="0" smtClean="0"/>
          </a:p>
          <a:p>
            <a:r>
              <a:rPr lang="ru-RU" sz="2400" dirty="0" smtClean="0"/>
              <a:t>Компьютерное моделирование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95902" y="15769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70021" y="609600"/>
            <a:ext cx="7767587" cy="1320800"/>
          </a:xfrm>
        </p:spPr>
        <p:txBody>
          <a:bodyPr/>
          <a:lstStyle/>
          <a:p>
            <a:pPr algn="r"/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75899" y="1386038"/>
            <a:ext cx="7815714" cy="50532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PISA 2021  Mathematics Framework (First Draft )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en-US" dirty="0" smtClean="0">
                <a:solidFill>
                  <a:schemeClr val="tx1"/>
                </a:solidFill>
              </a:rPr>
              <a:t>For Official Use </a:t>
            </a:r>
            <a:r>
              <a:rPr lang="en-US" dirty="0" smtClean="0"/>
              <a:t>	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Результаты международного исследования PISA 2015 (краткий отчет на русском языке). Публикации [Электронный ресурс]. Режим доступа: </a:t>
            </a:r>
            <a:r>
              <a:rPr lang="ru-RU" u="sng" dirty="0" smtClean="0">
                <a:solidFill>
                  <a:schemeClr val="tx1"/>
                </a:solidFill>
                <a:hlinkClick r:id="rId2"/>
              </a:rPr>
              <a:t>http://www.centeroko.ru/pisa15/pisa15_pub.html</a:t>
            </a:r>
            <a:r>
              <a:rPr lang="ru-RU" dirty="0" smtClean="0">
                <a:solidFill>
                  <a:schemeClr val="tx1"/>
                </a:solidFill>
              </a:rPr>
              <a:t> (дата обращения: 20.02.2018).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Международное исследование по оценке качества математического и естественнонаучного образования. Публикации [Электронный ресурс]. Режим доступа: </a:t>
            </a:r>
            <a:r>
              <a:rPr lang="ru-RU" u="sng" dirty="0" smtClean="0">
                <a:solidFill>
                  <a:schemeClr val="tx1"/>
                </a:solidFill>
                <a:hlinkClick r:id="rId3"/>
              </a:rPr>
              <a:t>http://www.centeroko.ru/timss15/timss15_pub.htm</a:t>
            </a:r>
            <a:r>
              <a:rPr lang="ru-RU" dirty="0" smtClean="0">
                <a:solidFill>
                  <a:schemeClr val="tx1"/>
                </a:solidFill>
              </a:rPr>
              <a:t> (дата обращения: 20.02.2018).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Примеры заданий по математической грамотности, которые использовались в исследовании PISA в 2003-2012 годах. Публикации [Электронный ресурс]. Режим доступа: </a:t>
            </a:r>
            <a:r>
              <a:rPr lang="ru-RU" u="sng" dirty="0" smtClean="0">
                <a:solidFill>
                  <a:schemeClr val="tx1"/>
                </a:solidFill>
                <a:hlinkClick r:id="rId2"/>
              </a:rPr>
              <a:t>http://www.centeroko.ru/pisa15/pisa15_pub.html</a:t>
            </a:r>
            <a:r>
              <a:rPr lang="ru-RU" dirty="0" smtClean="0">
                <a:solidFill>
                  <a:schemeClr val="tx1"/>
                </a:solidFill>
              </a:rPr>
              <a:t> (дата обращения: 20.02.2018).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Формирование универсальных учебных действий в основной школе: от действия к мысли. Система заданий: пособие для учителя / [А.Г. </a:t>
            </a:r>
            <a:r>
              <a:rPr lang="ru-RU" dirty="0" err="1" smtClean="0">
                <a:solidFill>
                  <a:schemeClr val="tx1"/>
                </a:solidFill>
              </a:rPr>
              <a:t>Асмолов</a:t>
            </a:r>
            <a:r>
              <a:rPr lang="ru-RU" dirty="0" smtClean="0">
                <a:solidFill>
                  <a:schemeClr val="tx1"/>
                </a:solidFill>
              </a:rPr>
              <a:t>, Г.В. </a:t>
            </a:r>
            <a:r>
              <a:rPr lang="ru-RU" dirty="0" err="1" smtClean="0">
                <a:solidFill>
                  <a:schemeClr val="tx1"/>
                </a:solidFill>
              </a:rPr>
              <a:t>Бурменская</a:t>
            </a:r>
            <a:r>
              <a:rPr lang="ru-RU" dirty="0" smtClean="0">
                <a:solidFill>
                  <a:schemeClr val="tx1"/>
                </a:solidFill>
              </a:rPr>
              <a:t>, И.А. Володарская и др.] ; под ред. А.Г. </a:t>
            </a:r>
            <a:r>
              <a:rPr lang="ru-RU" dirty="0" err="1" smtClean="0">
                <a:solidFill>
                  <a:schemeClr val="tx1"/>
                </a:solidFill>
              </a:rPr>
              <a:t>Асмолова</a:t>
            </a:r>
            <a:r>
              <a:rPr lang="ru-RU" dirty="0" smtClean="0">
                <a:solidFill>
                  <a:schemeClr val="tx1"/>
                </a:solidFill>
              </a:rPr>
              <a:t>. — М. : Просвещение, 2010.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81254" y="606582"/>
            <a:ext cx="4987834" cy="66090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dirty="0">
                <a:solidFill>
                  <a:srgbClr val="A50021"/>
                </a:solidFill>
              </a:rPr>
              <a:t>Спасибо за внимание!</a:t>
            </a:r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655187" y="5823781"/>
            <a:ext cx="225222" cy="211341"/>
          </a:xfrm>
          <a:prstGeom prst="rect">
            <a:avLst/>
          </a:prstGeom>
          <a:noFill/>
        </p:spPr>
        <p:txBody>
          <a:bodyPr vert="horz" lIns="61765" tIns="30882" rIns="61765" bIns="30882" rtlCol="0" anchor="ctr"/>
          <a:lstStyle/>
          <a:p>
            <a:fld id="{3794D34D-6F29-4C4A-96B0-9B0417D6C66B}" type="slidenum">
              <a:rPr lang="ru-RU" smtClean="0"/>
              <a:pPr/>
              <a:t>51</a:t>
            </a:fld>
            <a:endParaRPr lang="ru-RU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844609" y="1321806"/>
            <a:ext cx="4987834" cy="12131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>
                <a:solidFill>
                  <a:srgbClr val="A50021"/>
                </a:solidFill>
              </a:rPr>
              <a:t>Лариса Рослова</a:t>
            </a:r>
          </a:p>
          <a:p>
            <a:pPr algn="ctr"/>
            <a:r>
              <a:rPr lang="en-US" dirty="0" smtClean="0">
                <a:solidFill>
                  <a:srgbClr val="A50021"/>
                </a:solidFill>
              </a:rPr>
              <a:t>roslova@inbox.ru</a:t>
            </a:r>
            <a:endParaRPr lang="ru-RU" dirty="0">
              <a:solidFill>
                <a:srgbClr val="A5002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9010" y="2788467"/>
            <a:ext cx="7505323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/>
              <a:t>Проект </a:t>
            </a:r>
            <a:r>
              <a:rPr lang="ru-RU" sz="1400" dirty="0" smtClean="0"/>
              <a:t>«Мониторинг формирования и оценки функциональной грамотности» реализуется </a:t>
            </a:r>
            <a:r>
              <a:rPr lang="ru-RU" sz="1400" dirty="0" smtClean="0"/>
              <a:t>в рамках  Государственного задания ФГБНУ «Институт стратегии развития образования Российской академии образования» на 2018-2019 годы  «Создание методологии исследования, анализа и прогноза результатов международных и национальных исследований качества образования. Научное обоснование и проведение работ по оценке качества общего образования на основе методологии и инструментария международных исследований качества подготовки обучающихся».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/>
              <a:t>Руководитель проекта Ковалева Галина Сергеевна, руководитель Центра оценки качества образования Института стратегии развития образования РАО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/>
              <a:t>Тел./факс: (495) 621-76-36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 smtClean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 smtClean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1043174" y="504635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1332">
              <a:buNone/>
              <a:defRPr/>
            </a:pPr>
            <a:r>
              <a:rPr lang="en-US" sz="1400" dirty="0" smtClean="0">
                <a:solidFill>
                  <a:srgbClr val="002060"/>
                </a:solidFill>
              </a:rPr>
              <a:t>e-mail: </a:t>
            </a:r>
            <a:r>
              <a:rPr lang="en-US" sz="1400" dirty="0" smtClean="0">
                <a:solidFill>
                  <a:srgbClr val="002060"/>
                </a:solidFill>
                <a:hlinkClick r:id="rId3"/>
              </a:rPr>
              <a:t>centeroko@mail.ru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</a:rPr>
              <a:t/>
            </a:r>
            <a:br>
              <a:rPr lang="en-US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сайты: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hlinkClick r:id="rId4"/>
              </a:rPr>
              <a:t>www.centeroko.ru</a:t>
            </a:r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12496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41145" y="609600"/>
            <a:ext cx="7777213" cy="786064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Когнитивные</a:t>
            </a:r>
            <a:r>
              <a:rPr lang="ru-RU" b="1" dirty="0" smtClean="0"/>
              <a:t> </a:t>
            </a:r>
            <a:r>
              <a:rPr lang="ru-RU" dirty="0" smtClean="0"/>
              <a:t>процессы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2388" y="1809549"/>
            <a:ext cx="8219974" cy="46971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Для описания интеллектуальной деятельности при решении проблем используются следующие ее составляющие:</a:t>
            </a:r>
          </a:p>
          <a:p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формулировать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smtClean="0"/>
              <a:t>ситуацию математически  	- 25%</a:t>
            </a:r>
          </a:p>
          <a:p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применять</a:t>
            </a:r>
            <a:r>
              <a:rPr lang="ru-RU" sz="2400" dirty="0" smtClean="0"/>
              <a:t> математические понятия, факты, процедуры 											– 25% </a:t>
            </a:r>
          </a:p>
          <a:p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интерпретировать</a:t>
            </a:r>
            <a:r>
              <a:rPr lang="ru-RU" sz="2400" dirty="0" smtClean="0"/>
              <a:t>, использовать и оценивать математические результаты  						- 25%</a:t>
            </a:r>
          </a:p>
          <a:p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рассуждать </a:t>
            </a:r>
            <a:r>
              <a:rPr lang="ru-RU" sz="2400" i="1" dirty="0" smtClean="0"/>
              <a:t>											– </a:t>
            </a:r>
            <a:r>
              <a:rPr lang="ru-RU" sz="2400" dirty="0" smtClean="0"/>
              <a:t>25%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98897" y="609600"/>
            <a:ext cx="7834964" cy="13208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Формулировать</a:t>
            </a:r>
            <a:r>
              <a:rPr lang="ru-RU" b="1" dirty="0" smtClean="0"/>
              <a:t> </a:t>
            </a:r>
            <a:r>
              <a:rPr lang="ru-RU" i="1" dirty="0" smtClean="0"/>
              <a:t>ситуации математически</a:t>
            </a:r>
            <a:r>
              <a:rPr lang="ru-RU" dirty="0" smtClean="0"/>
              <a:t> (</a:t>
            </a:r>
            <a:r>
              <a:rPr lang="en-US" i="1" dirty="0" smtClean="0"/>
              <a:t>formulating situations mathematically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4261" y="2160590"/>
            <a:ext cx="8383604" cy="456746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способность распознавать и выявлять возможности использовать математику, а затем трансформировать проблему, представленную в контексте реального мира, в математическую структуру</a:t>
            </a:r>
          </a:p>
          <a:p>
            <a:pPr>
              <a:buNone/>
            </a:pPr>
            <a:r>
              <a:rPr lang="ru-RU" sz="2000" dirty="0" smtClean="0"/>
              <a:t>В процессе формулирования проблемы на математическом языке учащиеся определяют, из какого раздела курса они могут извлечь необходимые математические знания, чтобы проанализировать, спланировать и решить проблему. Переводя проблему из реального мира в область математики и придавая ей математическую структуру, они рассуждают и определяют смысл  ограничений и допущений, присущих этой проблеме.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7398" y="609600"/>
            <a:ext cx="7815714" cy="1296202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Применять</a:t>
            </a:r>
            <a:r>
              <a:rPr lang="ru-RU" sz="3200" b="1" dirty="0" smtClean="0"/>
              <a:t> </a:t>
            </a:r>
            <a:r>
              <a:rPr lang="ru-RU" sz="3200" i="1" dirty="0" smtClean="0"/>
              <a:t>математику</a:t>
            </a:r>
            <a:r>
              <a:rPr lang="ru-RU" sz="3200" dirty="0" smtClean="0"/>
              <a:t> (</a:t>
            </a:r>
            <a:r>
              <a:rPr lang="en-US" sz="3200" i="1" dirty="0" smtClean="0"/>
              <a:t>employing mathematics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3886" y="2160590"/>
            <a:ext cx="8373979" cy="427871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способность применять математические понятия, факты, процедуры, рассуждения и  инструменты для решения математически сформулированной проблемы и получения математических выводов</a:t>
            </a:r>
          </a:p>
          <a:p>
            <a:pPr>
              <a:buNone/>
            </a:pPr>
            <a:r>
              <a:rPr lang="ru-RU" sz="2000" dirty="0" smtClean="0"/>
              <a:t>Эта деятельность включает выполнение математических процедур, необходимых для получения результатов и математического решения (например, проводить арифметические вычисления, геометрические построения, переводить единицы измерения, решать уравнения, делать логические заключения  с учетом математических допущений, извлекать математическую информацию из таблиц и графиков, представлять и манипулировать геометрическими формами в пространстве, анализировать данные). 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31520" y="609600"/>
            <a:ext cx="7911966" cy="13208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Интерпретировать/оценивать </a:t>
            </a:r>
            <a:r>
              <a:rPr lang="ru-RU" i="1" dirty="0" smtClean="0"/>
              <a:t>результаты</a:t>
            </a:r>
            <a:r>
              <a:rPr lang="ru-RU" dirty="0" smtClean="0"/>
              <a:t> (</a:t>
            </a:r>
            <a:r>
              <a:rPr lang="en-US" i="1" dirty="0" smtClean="0"/>
              <a:t>interpret and evaluate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33136" y="2160590"/>
            <a:ext cx="8316227" cy="453859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способность размышлять над математическим решением, результатами или выводами, интерпретировать и оценивать их в контексте реальной проблемы</a:t>
            </a:r>
          </a:p>
          <a:p>
            <a:pPr>
              <a:buNone/>
            </a:pPr>
            <a:r>
              <a:rPr lang="ru-RU" sz="2000" dirty="0" smtClean="0"/>
              <a:t>Эта деятельность включает перевод математического решения в контекст реальной проблемы и оценку того, являются ли результаты математического решения  или рассуждений  разумными и имеют смысл в контексте этой проблемы. Процесс </a:t>
            </a:r>
            <a:r>
              <a:rPr lang="ru-RU" sz="2000" i="1" dirty="0" smtClean="0"/>
              <a:t>интерпретации, применения и оценивания математических результатов </a:t>
            </a:r>
            <a:r>
              <a:rPr lang="ru-RU" sz="2000" dirty="0" smtClean="0"/>
              <a:t>охватывает и интерпретацию, и оценку полученного математического решения. При этом может потребоваться дать объяснения или аргументы в контексте проблемы, отражающие как процесс решения, так и его результаты.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074" t="63661" r="32670" b="16389"/>
          <a:stretch>
            <a:fillRect/>
          </a:stretch>
        </p:blipFill>
        <p:spPr bwMode="auto">
          <a:xfrm>
            <a:off x="118900" y="176942"/>
            <a:ext cx="1498146" cy="5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3597178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_МГ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Шаблон презентации RTC" id="{0AF923FE-BC87-45A4-BDAD-3009BB9EF306}" vid="{8A46C4BC-EB43-466A-9E90-983C8D8EB08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Презентация_МГ</Template>
  <TotalTime>1196</TotalTime>
  <Words>2812</Words>
  <Application>Microsoft Office PowerPoint</Application>
  <PresentationFormat>Экран (4:3)</PresentationFormat>
  <Paragraphs>367</Paragraphs>
  <Slides>51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3" baseType="lpstr">
      <vt:lpstr>Презентация_МГ</vt:lpstr>
      <vt:lpstr>Формула</vt:lpstr>
      <vt:lpstr> </vt:lpstr>
      <vt:lpstr>Определение</vt:lpstr>
      <vt:lpstr>Механизм взаимодействия двух миров </vt:lpstr>
      <vt:lpstr>Структура оценки математической грамотности </vt:lpstr>
      <vt:lpstr>PISA-2021</vt:lpstr>
      <vt:lpstr>Когнитивные процессы </vt:lpstr>
      <vt:lpstr>Формулировать ситуации математически (formulating situations mathematically)</vt:lpstr>
      <vt:lpstr>Применять математику (employing mathematics)</vt:lpstr>
      <vt:lpstr>Интерпретировать/оценивать результаты (interpret and evaluate)</vt:lpstr>
      <vt:lpstr>Рассуждать </vt:lpstr>
      <vt:lpstr>Слайд 11</vt:lpstr>
      <vt:lpstr>Области содержания математической грамотности </vt:lpstr>
      <vt:lpstr>Новые темы 2021</vt:lpstr>
      <vt:lpstr>Контексты </vt:lpstr>
      <vt:lpstr>Пример «Пицца»</vt:lpstr>
      <vt:lpstr>Пример «Парусные корабли»</vt:lpstr>
      <vt:lpstr>Слайд 17</vt:lpstr>
      <vt:lpstr>Слайд 18</vt:lpstr>
      <vt:lpstr>Пример «Вращающаяся дверь»</vt:lpstr>
      <vt:lpstr>Слайд 20</vt:lpstr>
      <vt:lpstr>Недостатки в овладении  метапредметными умениями</vt:lpstr>
      <vt:lpstr>Результаты РФ. Динамика. Средний балл</vt:lpstr>
      <vt:lpstr>Результаты РФ. Динамика. Уровни </vt:lpstr>
      <vt:lpstr>Результаты РФ. Динамика.  Виды деятельности. 2012 и 2015</vt:lpstr>
      <vt:lpstr>Результаты РФ. Динамика.  Содержание. 2012 и 2015  </vt:lpstr>
      <vt:lpstr>Примеры заданий PISA</vt:lpstr>
      <vt:lpstr>Пример «Походка» </vt:lpstr>
      <vt:lpstr>Примеры заданий PISA</vt:lpstr>
      <vt:lpstr>«Мягкий» мониторинг</vt:lpstr>
      <vt:lpstr>Характеристики задания</vt:lpstr>
      <vt:lpstr>Пример «Багаж в аэропорту». 5 класс</vt:lpstr>
      <vt:lpstr>Характеристики задания «Багаж в аэропорту»</vt:lpstr>
      <vt:lpstr>Структура блока для мониторинга МГ </vt:lpstr>
      <vt:lpstr>Алгоритм разработки заданий</vt:lpstr>
      <vt:lpstr>Последующая работа с проектом  задания </vt:lpstr>
      <vt:lpstr>Особенности апробации заданий </vt:lpstr>
      <vt:lpstr>Апробация. Первые впечатления </vt:lpstr>
      <vt:lpstr>Пример «Тормозной путь». 7 класс</vt:lpstr>
      <vt:lpstr>Слайд 39</vt:lpstr>
      <vt:lpstr>Характеристики задания «Тормозной путь»</vt:lpstr>
      <vt:lpstr>Факторы достижения наивысших результатов</vt:lpstr>
      <vt:lpstr>Формирование МГ. Текстовые задачи</vt:lpstr>
      <vt:lpstr>Формирование МГ. Что  делать? </vt:lpstr>
      <vt:lpstr>Важнейшее общеучебное действие –смысловое чтение</vt:lpstr>
      <vt:lpstr>Особенности  математических текстов. Как читать? </vt:lpstr>
      <vt:lpstr>Смысловое чтение. Группы умений</vt:lpstr>
      <vt:lpstr>Фрагмент учебника под ред Г.В. Дорофеева и И.Ф.Шарыгина. п. «Разнообразный мир линий». 5 класс </vt:lpstr>
      <vt:lpstr>Компетентностная компонента</vt:lpstr>
      <vt:lpstr>Пример. Чтобы решить задачу, связанную с процентами, надо:</vt:lpstr>
      <vt:lpstr>Источники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Larisa</dc:creator>
  <cp:lastModifiedBy>VB</cp:lastModifiedBy>
  <cp:revision>121</cp:revision>
  <dcterms:created xsi:type="dcterms:W3CDTF">2019-02-24T14:23:17Z</dcterms:created>
  <dcterms:modified xsi:type="dcterms:W3CDTF">2019-07-08T13:31:36Z</dcterms:modified>
</cp:coreProperties>
</file>